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6"/>
  </p:notesMasterIdLst>
  <p:handoutMasterIdLst>
    <p:handoutMasterId r:id="rId27"/>
  </p:handoutMasterIdLst>
  <p:sldIdLst>
    <p:sldId id="257" r:id="rId5"/>
    <p:sldId id="276" r:id="rId6"/>
    <p:sldId id="275" r:id="rId7"/>
    <p:sldId id="278" r:id="rId8"/>
    <p:sldId id="277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69" r:id="rId19"/>
    <p:sldId id="272" r:id="rId20"/>
    <p:sldId id="270" r:id="rId21"/>
    <p:sldId id="273" r:id="rId22"/>
    <p:sldId id="274" r:id="rId23"/>
    <p:sldId id="271" r:id="rId24"/>
    <p:sldId id="268" r:id="rId25"/>
  </p:sldIdLst>
  <p:sldSz cx="12188825" cy="6858000"/>
  <p:notesSz cx="6858000" cy="9144000"/>
  <p:defaultTextStyle>
    <a:defPPr rtl="0">
      <a:defRPr lang="pt-br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FFF527C-3DB9-43A3-885C-CA3862AEC7AF}">
          <p14:sldIdLst>
            <p14:sldId id="257"/>
            <p14:sldId id="276"/>
            <p14:sldId id="275"/>
            <p14:sldId id="278"/>
            <p14:sldId id="277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</p14:sldIdLst>
        </p14:section>
        <p14:section name="Untitled Section" id="{3A53CC5D-84EB-4948-B23B-A140C1D9A52C}">
          <p14:sldIdLst>
            <p14:sldId id="269"/>
            <p14:sldId id="272"/>
            <p14:sldId id="270"/>
            <p14:sldId id="273"/>
            <p14:sldId id="274"/>
            <p14:sldId id="271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404"/>
    <a:srgbClr val="5F6F0F"/>
    <a:srgbClr val="718412"/>
    <a:srgbClr val="65741A"/>
    <a:srgbClr val="70811D"/>
    <a:srgbClr val="7B8D1F"/>
    <a:srgbClr val="839721"/>
    <a:srgbClr val="95AB25"/>
    <a:srgbClr val="BC5500"/>
    <a:srgbClr val="C45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14" d="100"/>
          <a:sy n="114" d="100"/>
        </p:scale>
        <p:origin x="474" y="9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79429053-DC2A-4342-ADD4-2FD729D91E2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Clique para editar o texto Mestre</a:t>
            </a:r>
          </a:p>
          <a:p>
            <a:pPr lvl="1" rtl="0"/>
            <a:r>
              <a:t>Segundo nível</a:t>
            </a:r>
          </a:p>
          <a:p>
            <a:pPr lvl="2" rtl="0"/>
            <a:r>
              <a:t>Terceiro nível</a:t>
            </a:r>
          </a:p>
          <a:p>
            <a:pPr lvl="3" rtl="0"/>
            <a:r>
              <a:t>Quarto nível</a:t>
            </a:r>
          </a:p>
          <a:p>
            <a:pPr lvl="4" rtl="0"/>
            <a:r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3EBA5BD7-F043-4D1B-AA17-CD412FC534D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EBA5BD7-F043-4D1B-AA17-CD412FC534DE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9406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diagonai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Conector Reto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linhas inferiores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Forma Livre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/>
            </a:p>
          </p:txBody>
        </p:sp>
        <p:sp>
          <p:nvSpPr>
            <p:cNvPr id="10" name="Forma Livre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/>
            </a:p>
          </p:txBody>
        </p:sp>
        <p:sp>
          <p:nvSpPr>
            <p:cNvPr id="11" name="Forma Livre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/>
            </a:p>
          </p:txBody>
        </p: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 rtlCol="0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2" name="Espaço Reservado para Data 2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4" name="Espaço Reservado para o Número do Slide 2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pt-BR"/>
              <a:t>Editar estilos de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pt-BR"/>
              <a:t>Editar estilos de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pt-BR"/>
              <a:t>Editar estilos de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diagonai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Conector Reto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rtlCol="0" anchor="b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pt-BR"/>
              <a:t>Editar estilos de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pt-BR"/>
              <a:t>Editar estilos de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pt-BR"/>
              <a:t>Editar estilos de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 baseline="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pt-BR"/>
              <a:t>Editar estilos de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pt-BR"/>
              <a:t>Editar estilos de texto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pt-BR"/>
              <a:t>Editar estilos de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pt-BR"/>
              <a:t>Editar estilos de texto Mestre</a:t>
            </a:r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.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pt-BR"/>
              <a:t>Clique no ícone para adicionar uma imagem</a:t>
            </a:r>
            <a:endParaRPr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linhas à esquerda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Forma Livre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11" name="Forma Livre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14" name="Forma Livre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</p:grp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pt-br"/>
              <a:t>Clique para editar o estilo de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pt-br"/>
              <a:t>Editar estilos de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014DD1E-5D91-48A3-AD6D-45FBA980D106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etbrains.com/student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etbrains.com/pycharm/" TargetMode="External"/><Relationship Id="rId2" Type="http://schemas.openxmlformats.org/officeDocument/2006/relationships/hyperlink" Target="https://medium.com/data-hackers/uma-introdu%C3%A7%C3%A3o-simples-ao-pandas-1e15eea37fa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andas.pydata.org/" TargetMode="External"/><Relationship Id="rId4" Type="http://schemas.openxmlformats.org/officeDocument/2006/relationships/hyperlink" Target="http://www.numpy.org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pt-BR" dirty="0"/>
              <a:t>Apresentação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r>
              <a:rPr lang="pt-BR" dirty="0"/>
              <a:t>DETECÇÃO DE IMAGENS EDITADAS POR SEAM CARVING</a:t>
            </a:r>
          </a:p>
        </p:txBody>
      </p:sp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F2364-DBE8-4432-83C6-DFEA1E309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Metodologia</a:t>
            </a:r>
            <a:endParaRPr lang="pt-B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D69E8-408A-4D1D-BE02-7E6E93513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Aplicação</a:t>
            </a:r>
            <a:r>
              <a:rPr lang="en-US" dirty="0"/>
              <a:t> dos </a:t>
            </a:r>
            <a:r>
              <a:rPr lang="en-US" dirty="0" err="1"/>
              <a:t>métodos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única</a:t>
            </a:r>
            <a:r>
              <a:rPr lang="en-US" dirty="0"/>
              <a:t> base de dados</a:t>
            </a:r>
          </a:p>
          <a:p>
            <a:pPr lvl="1"/>
            <a:r>
              <a:rPr lang="en-US" dirty="0" err="1"/>
              <a:t>Métodos</a:t>
            </a:r>
            <a:r>
              <a:rPr lang="en-US" dirty="0"/>
              <a:t> </a:t>
            </a:r>
            <a:r>
              <a:rPr lang="en-US" dirty="0" err="1"/>
              <a:t>implementados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Python </a:t>
            </a:r>
          </a:p>
          <a:p>
            <a:pPr lvl="2"/>
            <a:r>
              <a:rPr lang="en-US" dirty="0" err="1"/>
              <a:t>Aplicação</a:t>
            </a:r>
            <a:r>
              <a:rPr lang="en-US" dirty="0"/>
              <a:t> com </a:t>
            </a:r>
            <a:r>
              <a:rPr lang="en-US" dirty="0" err="1"/>
              <a:t>execução</a:t>
            </a:r>
            <a:r>
              <a:rPr lang="en-US" dirty="0"/>
              <a:t> por </a:t>
            </a:r>
            <a:r>
              <a:rPr lang="en-US" dirty="0" err="1"/>
              <a:t>linha</a:t>
            </a:r>
            <a:r>
              <a:rPr lang="en-US" dirty="0"/>
              <a:t> de </a:t>
            </a:r>
            <a:r>
              <a:rPr lang="en-US" dirty="0" err="1"/>
              <a:t>comando</a:t>
            </a:r>
            <a:r>
              <a:rPr lang="en-US" dirty="0"/>
              <a:t> </a:t>
            </a:r>
            <a:r>
              <a:rPr lang="en-US" dirty="0" err="1"/>
              <a:t>utilizando</a:t>
            </a:r>
            <a:r>
              <a:rPr lang="en-US" dirty="0"/>
              <a:t> </a:t>
            </a:r>
            <a:r>
              <a:rPr lang="pt-BR" dirty="0"/>
              <a:t>parâmetros</a:t>
            </a:r>
          </a:p>
          <a:p>
            <a:pPr lvl="1"/>
            <a:r>
              <a:rPr lang="en-US" dirty="0"/>
              <a:t>Conjunto de </a:t>
            </a:r>
            <a:r>
              <a:rPr lang="en-US" dirty="0" err="1"/>
              <a:t>treino</a:t>
            </a:r>
            <a:r>
              <a:rPr lang="en-US" dirty="0"/>
              <a:t> de 80% e </a:t>
            </a:r>
            <a:r>
              <a:rPr lang="en-US" dirty="0" err="1"/>
              <a:t>validação</a:t>
            </a:r>
            <a:r>
              <a:rPr lang="en-US" dirty="0"/>
              <a:t> de 20%</a:t>
            </a:r>
            <a:endParaRPr lang="pt-BR" dirty="0"/>
          </a:p>
          <a:p>
            <a:r>
              <a:rPr lang="en-US" dirty="0" err="1"/>
              <a:t>Obtenção</a:t>
            </a:r>
            <a:r>
              <a:rPr lang="en-US" dirty="0"/>
              <a:t> da taxa de </a:t>
            </a:r>
            <a:r>
              <a:rPr lang="en-US" dirty="0" err="1"/>
              <a:t>verdadeiro</a:t>
            </a:r>
            <a:r>
              <a:rPr lang="en-US" dirty="0"/>
              <a:t> </a:t>
            </a:r>
            <a:r>
              <a:rPr lang="en-US" dirty="0" err="1"/>
              <a:t>positivos</a:t>
            </a:r>
            <a:r>
              <a:rPr lang="en-US" dirty="0"/>
              <a:t> e </a:t>
            </a:r>
            <a:r>
              <a:rPr lang="en-US" dirty="0" err="1"/>
              <a:t>negativos</a:t>
            </a:r>
            <a:r>
              <a:rPr lang="en-US" dirty="0"/>
              <a:t> </a:t>
            </a:r>
            <a:r>
              <a:rPr lang="en-US" dirty="0" err="1"/>
              <a:t>bem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de </a:t>
            </a:r>
            <a:r>
              <a:rPr lang="en-US" dirty="0" err="1"/>
              <a:t>falsos</a:t>
            </a:r>
            <a:r>
              <a:rPr lang="en-US" dirty="0"/>
              <a:t> </a:t>
            </a:r>
            <a:r>
              <a:rPr lang="en-US" dirty="0" err="1"/>
              <a:t>positivos</a:t>
            </a:r>
            <a:r>
              <a:rPr lang="en-US" dirty="0"/>
              <a:t> e </a:t>
            </a:r>
            <a:r>
              <a:rPr lang="en-US" dirty="0" err="1"/>
              <a:t>negativos</a:t>
            </a:r>
            <a:endParaRPr lang="en-US" dirty="0"/>
          </a:p>
          <a:p>
            <a:r>
              <a:rPr lang="en-US" dirty="0" err="1"/>
              <a:t>Análise</a:t>
            </a:r>
            <a:r>
              <a:rPr lang="en-US" dirty="0"/>
              <a:t> dos </a:t>
            </a:r>
            <a:r>
              <a:rPr lang="en-US" dirty="0" err="1"/>
              <a:t>resultados</a:t>
            </a:r>
            <a:r>
              <a:rPr lang="en-US" dirty="0"/>
              <a:t> </a:t>
            </a:r>
            <a:r>
              <a:rPr lang="en-US" dirty="0" err="1"/>
              <a:t>obtidos</a:t>
            </a:r>
            <a:r>
              <a:rPr lang="en-US" dirty="0"/>
              <a:t> e </a:t>
            </a:r>
            <a:r>
              <a:rPr lang="en-US" dirty="0" err="1"/>
              <a:t>classificação</a:t>
            </a:r>
            <a:r>
              <a:rPr lang="en-US" dirty="0"/>
              <a:t> dos </a:t>
            </a:r>
            <a:r>
              <a:rPr lang="en-US" dirty="0" err="1"/>
              <a:t>métodos</a:t>
            </a:r>
            <a:r>
              <a:rPr lang="en-US" dirty="0"/>
              <a:t> de </a:t>
            </a:r>
            <a:r>
              <a:rPr lang="en-US" dirty="0" err="1"/>
              <a:t>acordo</a:t>
            </a:r>
            <a:r>
              <a:rPr lang="en-US" dirty="0"/>
              <a:t> com a </a:t>
            </a:r>
            <a:r>
              <a:rPr lang="en-US" dirty="0" err="1"/>
              <a:t>eficiência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64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1786A-83E1-4C6B-86A9-D0F3BE579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Resultados</a:t>
            </a:r>
            <a:endParaRPr lang="pt-B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19B02-13B6-4ADE-9484-650295BED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pt-BR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C8679F9-C0F9-47D9-BC47-FECD2BBAEE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011991"/>
              </p:ext>
            </p:extLst>
          </p:nvPr>
        </p:nvGraphicFramePr>
        <p:xfrm>
          <a:off x="2386000" y="2148840"/>
          <a:ext cx="7416824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206">
                  <a:extLst>
                    <a:ext uri="{9D8B030D-6E8A-4147-A177-3AD203B41FA5}">
                      <a16:colId xmlns:a16="http://schemas.microsoft.com/office/drawing/2014/main" val="80653210"/>
                    </a:ext>
                  </a:extLst>
                </a:gridCol>
                <a:gridCol w="1854206">
                  <a:extLst>
                    <a:ext uri="{9D8B030D-6E8A-4147-A177-3AD203B41FA5}">
                      <a16:colId xmlns:a16="http://schemas.microsoft.com/office/drawing/2014/main" val="3889856301"/>
                    </a:ext>
                  </a:extLst>
                </a:gridCol>
                <a:gridCol w="1854206">
                  <a:extLst>
                    <a:ext uri="{9D8B030D-6E8A-4147-A177-3AD203B41FA5}">
                      <a16:colId xmlns:a16="http://schemas.microsoft.com/office/drawing/2014/main" val="2034011201"/>
                    </a:ext>
                  </a:extLst>
                </a:gridCol>
                <a:gridCol w="1854206">
                  <a:extLst>
                    <a:ext uri="{9D8B030D-6E8A-4147-A177-3AD203B41FA5}">
                      <a16:colId xmlns:a16="http://schemas.microsoft.com/office/drawing/2014/main" val="19933515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noProof="0" dirty="0"/>
                        <a:t>Método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noProof="0" dirty="0"/>
                        <a:t>Acurácia máxima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Falsos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positivos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Falsos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negativos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763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Yin et al.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51.8%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25.2%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23%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176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/>
                        <a:t>Cieslak</a:t>
                      </a:r>
                      <a:r>
                        <a:rPr lang="pt-BR" dirty="0"/>
                        <a:t>, Costa e Papa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79.46%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11.51%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9.03%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144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/>
                        <a:t>Ye</a:t>
                      </a:r>
                      <a:r>
                        <a:rPr lang="pt-BR" dirty="0"/>
                        <a:t> e </a:t>
                      </a:r>
                      <a:r>
                        <a:rPr lang="pt-BR" dirty="0" err="1"/>
                        <a:t>Shi</a:t>
                      </a:r>
                      <a:r>
                        <a:rPr lang="pt-BR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92.5%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4.5%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3%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5147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496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6B2CA-DE4B-45DA-AB14-8D6F1ED8D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Aplicação</a:t>
            </a:r>
            <a:endParaRPr lang="pt-BR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FBB8359-D6F0-47AB-B194-27A8D40D9D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7437" y="2899569"/>
            <a:ext cx="554355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5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EEBF4-6B7E-45CE-8036-8C6C97BAB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Referências</a:t>
            </a:r>
            <a:endParaRPr lang="pt-B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DBFF7-7E88-406C-A7E1-AA7F12A39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dirty="0"/>
              <a:t>AVIDAN, S.; SHAMIR, A. </a:t>
            </a:r>
            <a:r>
              <a:rPr lang="pt-BR" dirty="0" err="1"/>
              <a:t>Seam</a:t>
            </a:r>
            <a:r>
              <a:rPr lang="pt-BR" dirty="0"/>
              <a:t> </a:t>
            </a:r>
            <a:r>
              <a:rPr lang="pt-BR" dirty="0" err="1"/>
              <a:t>carving</a:t>
            </a:r>
            <a:r>
              <a:rPr lang="pt-BR" dirty="0"/>
              <a:t> for </a:t>
            </a:r>
            <a:r>
              <a:rPr lang="pt-BR" dirty="0" err="1"/>
              <a:t>content-aware</a:t>
            </a:r>
            <a:r>
              <a:rPr lang="pt-BR" dirty="0"/>
              <a:t> </a:t>
            </a:r>
            <a:r>
              <a:rPr lang="pt-BR" dirty="0" err="1"/>
              <a:t>image</a:t>
            </a:r>
            <a:r>
              <a:rPr lang="pt-BR" dirty="0"/>
              <a:t> </a:t>
            </a:r>
            <a:r>
              <a:rPr lang="pt-BR" dirty="0" err="1"/>
              <a:t>resizing</a:t>
            </a:r>
            <a:r>
              <a:rPr lang="pt-BR" dirty="0"/>
              <a:t>. ACM Trans. </a:t>
            </a:r>
            <a:r>
              <a:rPr lang="pt-BR" dirty="0" err="1"/>
              <a:t>Graph</a:t>
            </a:r>
            <a:r>
              <a:rPr lang="pt-BR" dirty="0"/>
              <a:t>., ACM, New York, NY, USA, v. 26, n. 3, jul. 2007. ISSN 0730-0301. Disponível em: &lt;http://doi.acm.org/10.1145/1276377.1276390&gt;. </a:t>
            </a:r>
          </a:p>
          <a:p>
            <a:r>
              <a:rPr lang="pt-BR" dirty="0"/>
              <a:t>CIESLAK, L. F. da S.; COSTA, K.; PAPA, J. </a:t>
            </a:r>
            <a:r>
              <a:rPr lang="pt-BR" dirty="0" err="1"/>
              <a:t>Seam</a:t>
            </a:r>
            <a:r>
              <a:rPr lang="pt-BR" dirty="0"/>
              <a:t> </a:t>
            </a:r>
            <a:r>
              <a:rPr lang="pt-BR" dirty="0" err="1"/>
              <a:t>carving</a:t>
            </a:r>
            <a:r>
              <a:rPr lang="pt-BR" dirty="0"/>
              <a:t> </a:t>
            </a:r>
            <a:r>
              <a:rPr lang="pt-BR" dirty="0" err="1"/>
              <a:t>detection</a:t>
            </a:r>
            <a:r>
              <a:rPr lang="pt-BR" dirty="0"/>
              <a:t> </a:t>
            </a:r>
            <a:r>
              <a:rPr lang="pt-BR" dirty="0" err="1"/>
              <a:t>using</a:t>
            </a:r>
            <a:r>
              <a:rPr lang="pt-BR" dirty="0"/>
              <a:t> </a:t>
            </a:r>
            <a:r>
              <a:rPr lang="pt-BR" dirty="0" err="1"/>
              <a:t>convolutional</a:t>
            </a:r>
            <a:r>
              <a:rPr lang="pt-BR" dirty="0"/>
              <a:t> neural networks. 03 2018.</a:t>
            </a:r>
          </a:p>
          <a:p>
            <a:r>
              <a:rPr lang="pt-BR" dirty="0"/>
              <a:t>FACON, J. Técnicas de processamento digital de imagens aplicadas à área da saúde. XIII Escola Regional de Informática da SBC-Paraná, 2006.</a:t>
            </a:r>
          </a:p>
          <a:p>
            <a:r>
              <a:rPr lang="pt-BR" dirty="0"/>
              <a:t>FUKUSHIMA, K.; MIYAKE, S. </a:t>
            </a:r>
            <a:r>
              <a:rPr lang="pt-BR" dirty="0" err="1"/>
              <a:t>Neocognitron</a:t>
            </a:r>
            <a:r>
              <a:rPr lang="pt-BR" dirty="0"/>
              <a:t>: A new </a:t>
            </a:r>
            <a:r>
              <a:rPr lang="pt-BR" dirty="0" err="1"/>
              <a:t>algorithm</a:t>
            </a:r>
            <a:r>
              <a:rPr lang="pt-BR" dirty="0"/>
              <a:t> for </a:t>
            </a:r>
            <a:r>
              <a:rPr lang="pt-BR" dirty="0" err="1"/>
              <a:t>pattern</a:t>
            </a:r>
            <a:r>
              <a:rPr lang="pt-BR" dirty="0"/>
              <a:t> </a:t>
            </a:r>
            <a:r>
              <a:rPr lang="pt-BR" dirty="0" err="1"/>
              <a:t>recognition</a:t>
            </a:r>
            <a:r>
              <a:rPr lang="pt-BR" dirty="0"/>
              <a:t> </a:t>
            </a:r>
            <a:r>
              <a:rPr lang="pt-BR" dirty="0" err="1"/>
              <a:t>tolerant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deformations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shifts in position. </a:t>
            </a:r>
            <a:r>
              <a:rPr lang="pt-BR" dirty="0" err="1"/>
              <a:t>Pattern</a:t>
            </a:r>
            <a:r>
              <a:rPr lang="pt-BR" dirty="0"/>
              <a:t> </a:t>
            </a:r>
            <a:r>
              <a:rPr lang="pt-BR" dirty="0" err="1"/>
              <a:t>Recognition</a:t>
            </a:r>
            <a:r>
              <a:rPr lang="pt-BR" dirty="0"/>
              <a:t>, v. 15, n. 6, p. 455– 469, 1982. ISSN 0031-3203. Disponível em: &lt;http://www.sciencedirect.com/</a:t>
            </a:r>
            <a:r>
              <a:rPr lang="pt-BR" dirty="0" err="1"/>
              <a:t>science</a:t>
            </a:r>
            <a:r>
              <a:rPr lang="pt-BR" dirty="0"/>
              <a:t>/</a:t>
            </a:r>
            <a:r>
              <a:rPr lang="pt-BR" dirty="0" err="1"/>
              <a:t>article</a:t>
            </a:r>
            <a:r>
              <a:rPr lang="pt-BR" dirty="0"/>
              <a:t>/</a:t>
            </a:r>
            <a:r>
              <a:rPr lang="pt-BR" dirty="0" err="1"/>
              <a:t>pii</a:t>
            </a:r>
            <a:r>
              <a:rPr lang="pt-BR" dirty="0"/>
              <a:t>/0031320382900243&gt;.</a:t>
            </a:r>
          </a:p>
          <a:p>
            <a:r>
              <a:rPr lang="pt-BR" dirty="0"/>
              <a:t>RYU, S.-J.; LEE, H.-Y.; LEE, H.-K. </a:t>
            </a:r>
            <a:r>
              <a:rPr lang="pt-BR" dirty="0" err="1"/>
              <a:t>Detecting</a:t>
            </a:r>
            <a:r>
              <a:rPr lang="pt-BR" dirty="0"/>
              <a:t> trace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seam</a:t>
            </a:r>
            <a:r>
              <a:rPr lang="pt-BR" dirty="0"/>
              <a:t> </a:t>
            </a:r>
            <a:r>
              <a:rPr lang="pt-BR" dirty="0" err="1"/>
              <a:t>carving</a:t>
            </a:r>
            <a:r>
              <a:rPr lang="pt-BR" dirty="0"/>
              <a:t> for </a:t>
            </a:r>
            <a:r>
              <a:rPr lang="pt-BR" dirty="0" err="1"/>
              <a:t>forensic</a:t>
            </a:r>
            <a:r>
              <a:rPr lang="pt-BR" dirty="0"/>
              <a:t> </a:t>
            </a:r>
            <a:r>
              <a:rPr lang="pt-BR" dirty="0" err="1"/>
              <a:t>analysis</a:t>
            </a:r>
            <a:r>
              <a:rPr lang="pt-BR" dirty="0"/>
              <a:t>. IEICE </a:t>
            </a:r>
            <a:r>
              <a:rPr lang="pt-BR" dirty="0" err="1"/>
              <a:t>Transactions</a:t>
            </a:r>
            <a:r>
              <a:rPr lang="pt-BR" dirty="0"/>
              <a:t> </a:t>
            </a:r>
            <a:r>
              <a:rPr lang="pt-BR" dirty="0" err="1"/>
              <a:t>on</a:t>
            </a:r>
            <a:r>
              <a:rPr lang="pt-BR" dirty="0"/>
              <a:t> </a:t>
            </a:r>
            <a:r>
              <a:rPr lang="pt-BR" dirty="0" err="1"/>
              <a:t>Information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Systems, E97.D, n. 5, p. 1304–1311, 2014.</a:t>
            </a:r>
          </a:p>
          <a:p>
            <a:r>
              <a:rPr lang="pt-BR" dirty="0"/>
              <a:t>SOBEL, I. </a:t>
            </a:r>
            <a:r>
              <a:rPr lang="pt-BR" dirty="0" err="1"/>
              <a:t>History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definition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so-called"sobel</a:t>
            </a:r>
            <a:r>
              <a:rPr lang="pt-BR" dirty="0"/>
              <a:t> </a:t>
            </a:r>
            <a:r>
              <a:rPr lang="pt-BR" dirty="0" err="1"/>
              <a:t>operator</a:t>
            </a:r>
            <a:r>
              <a:rPr lang="pt-BR" dirty="0"/>
              <a:t>", more </a:t>
            </a:r>
            <a:r>
              <a:rPr lang="pt-BR" dirty="0" err="1"/>
              <a:t>appropriately</a:t>
            </a:r>
            <a:r>
              <a:rPr lang="pt-BR" dirty="0"/>
              <a:t> </a:t>
            </a:r>
            <a:r>
              <a:rPr lang="pt-BR" dirty="0" err="1"/>
              <a:t>named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sobel-feldman</a:t>
            </a:r>
            <a:r>
              <a:rPr lang="pt-BR" dirty="0"/>
              <a:t> </a:t>
            </a:r>
            <a:r>
              <a:rPr lang="pt-BR" dirty="0" err="1"/>
              <a:t>operator</a:t>
            </a:r>
            <a:r>
              <a:rPr lang="pt-BR" dirty="0"/>
              <a:t>. Sobel, I., Feldman, G.,"A 3x3 </a:t>
            </a:r>
            <a:r>
              <a:rPr lang="pt-BR" dirty="0" err="1"/>
              <a:t>Isotropic</a:t>
            </a:r>
            <a:r>
              <a:rPr lang="pt-BR" dirty="0"/>
              <a:t> </a:t>
            </a:r>
            <a:r>
              <a:rPr lang="pt-BR" dirty="0" err="1"/>
              <a:t>Gradient</a:t>
            </a:r>
            <a:r>
              <a:rPr lang="pt-BR" dirty="0"/>
              <a:t> </a:t>
            </a:r>
            <a:r>
              <a:rPr lang="pt-BR" dirty="0" err="1"/>
              <a:t>Operator</a:t>
            </a:r>
            <a:r>
              <a:rPr lang="pt-BR" dirty="0"/>
              <a:t> for </a:t>
            </a:r>
            <a:r>
              <a:rPr lang="pt-BR" dirty="0" err="1"/>
              <a:t>Image</a:t>
            </a:r>
            <a:r>
              <a:rPr lang="pt-BR" dirty="0"/>
              <a:t> </a:t>
            </a:r>
            <a:r>
              <a:rPr lang="pt-BR" dirty="0" err="1"/>
              <a:t>Processing</a:t>
            </a:r>
            <a:r>
              <a:rPr lang="pt-BR" dirty="0"/>
              <a:t>", </a:t>
            </a:r>
            <a:r>
              <a:rPr lang="pt-BR" dirty="0" err="1"/>
              <a:t>presented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Stanford Artificial </a:t>
            </a:r>
            <a:r>
              <a:rPr lang="pt-BR" dirty="0" err="1"/>
              <a:t>Intelligence</a:t>
            </a:r>
            <a:r>
              <a:rPr lang="pt-BR" dirty="0"/>
              <a:t> Project (SAIL) in, v. 2015, 1968.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547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EEBF4-6B7E-45CE-8036-8C6C97BAB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Referências</a:t>
            </a:r>
            <a:endParaRPr lang="pt-B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DBFF7-7E88-406C-A7E1-AA7F12A39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/>
              <a:t>SONKA, M.; HLAVAC, V.; BOYLE, R. </a:t>
            </a:r>
            <a:r>
              <a:rPr lang="pt-BR" dirty="0" err="1"/>
              <a:t>Image</a:t>
            </a:r>
            <a:r>
              <a:rPr lang="pt-BR" dirty="0"/>
              <a:t> </a:t>
            </a:r>
            <a:r>
              <a:rPr lang="pt-BR" dirty="0" err="1"/>
              <a:t>processing</a:t>
            </a:r>
            <a:r>
              <a:rPr lang="pt-BR" dirty="0"/>
              <a:t>, </a:t>
            </a:r>
            <a:r>
              <a:rPr lang="pt-BR" dirty="0" err="1"/>
              <a:t>analysis</a:t>
            </a:r>
            <a:r>
              <a:rPr lang="pt-BR" dirty="0"/>
              <a:t>,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machine</a:t>
            </a:r>
            <a:r>
              <a:rPr lang="pt-BR" dirty="0"/>
              <a:t> </a:t>
            </a:r>
            <a:r>
              <a:rPr lang="pt-BR" dirty="0" err="1"/>
              <a:t>vision</a:t>
            </a:r>
            <a:r>
              <a:rPr lang="pt-BR" dirty="0"/>
              <a:t>. [</a:t>
            </a:r>
            <a:r>
              <a:rPr lang="pt-BR" dirty="0" err="1"/>
              <a:t>S.l</a:t>
            </a:r>
            <a:r>
              <a:rPr lang="pt-BR" dirty="0"/>
              <a:t>.]: </a:t>
            </a:r>
            <a:r>
              <a:rPr lang="pt-BR" dirty="0" err="1"/>
              <a:t>Cengage</a:t>
            </a:r>
            <a:r>
              <a:rPr lang="pt-BR" dirty="0"/>
              <a:t> Learning, 2014.</a:t>
            </a:r>
          </a:p>
          <a:p>
            <a:r>
              <a:rPr lang="pt-BR" dirty="0"/>
              <a:t>VAIRALKAR, M. K.; NIMBHORKAR, S. Edge </a:t>
            </a:r>
            <a:r>
              <a:rPr lang="pt-BR" dirty="0" err="1"/>
              <a:t>detection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images</a:t>
            </a:r>
            <a:r>
              <a:rPr lang="pt-BR" dirty="0"/>
              <a:t> </a:t>
            </a:r>
            <a:r>
              <a:rPr lang="pt-BR" dirty="0" err="1"/>
              <a:t>using</a:t>
            </a:r>
            <a:r>
              <a:rPr lang="pt-BR" dirty="0"/>
              <a:t> </a:t>
            </a:r>
            <a:r>
              <a:rPr lang="pt-BR" dirty="0" err="1"/>
              <a:t>sobel</a:t>
            </a:r>
            <a:r>
              <a:rPr lang="pt-BR" dirty="0"/>
              <a:t> </a:t>
            </a:r>
            <a:r>
              <a:rPr lang="pt-BR" dirty="0" err="1"/>
              <a:t>operator</a:t>
            </a:r>
            <a:r>
              <a:rPr lang="pt-BR" dirty="0"/>
              <a:t>. </a:t>
            </a:r>
            <a:r>
              <a:rPr lang="pt-BR" dirty="0" err="1"/>
              <a:t>International</a:t>
            </a:r>
            <a:r>
              <a:rPr lang="pt-BR" dirty="0"/>
              <a:t> </a:t>
            </a:r>
            <a:r>
              <a:rPr lang="pt-BR" dirty="0" err="1"/>
              <a:t>Journal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Emerging</a:t>
            </a:r>
            <a:r>
              <a:rPr lang="pt-BR" dirty="0"/>
              <a:t> Technology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Advanced</a:t>
            </a:r>
            <a:r>
              <a:rPr lang="pt-BR" dirty="0"/>
              <a:t> </a:t>
            </a:r>
            <a:r>
              <a:rPr lang="pt-BR" dirty="0" err="1"/>
              <a:t>Engineering</a:t>
            </a:r>
            <a:r>
              <a:rPr lang="pt-BR" dirty="0"/>
              <a:t>, </a:t>
            </a:r>
            <a:r>
              <a:rPr lang="pt-BR" dirty="0" err="1"/>
              <a:t>Citeseer</a:t>
            </a:r>
            <a:r>
              <a:rPr lang="pt-BR" dirty="0"/>
              <a:t>, v. 2, n. 1, p. 291–293, 2012.</a:t>
            </a:r>
          </a:p>
          <a:p>
            <a:r>
              <a:rPr lang="pt-BR" dirty="0"/>
              <a:t>YE, J.; SHI, Y.-Q. </a:t>
            </a:r>
            <a:r>
              <a:rPr lang="pt-BR" dirty="0" err="1"/>
              <a:t>An</a:t>
            </a:r>
            <a:r>
              <a:rPr lang="pt-BR" dirty="0"/>
              <a:t> </a:t>
            </a:r>
            <a:r>
              <a:rPr lang="pt-BR" dirty="0" err="1"/>
              <a:t>effective</a:t>
            </a:r>
            <a:r>
              <a:rPr lang="pt-BR" dirty="0"/>
              <a:t> </a:t>
            </a:r>
            <a:r>
              <a:rPr lang="pt-BR" dirty="0" err="1"/>
              <a:t>method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detect</a:t>
            </a:r>
            <a:r>
              <a:rPr lang="pt-BR" dirty="0"/>
              <a:t> </a:t>
            </a:r>
            <a:r>
              <a:rPr lang="pt-BR" dirty="0" err="1"/>
              <a:t>seam</a:t>
            </a:r>
            <a:r>
              <a:rPr lang="pt-BR" dirty="0"/>
              <a:t> </a:t>
            </a:r>
            <a:r>
              <a:rPr lang="pt-BR" dirty="0" err="1"/>
              <a:t>carving</a:t>
            </a:r>
            <a:r>
              <a:rPr lang="pt-BR" dirty="0"/>
              <a:t>. </a:t>
            </a:r>
            <a:r>
              <a:rPr lang="pt-BR" dirty="0" err="1"/>
              <a:t>Journal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Information</a:t>
            </a:r>
            <a:r>
              <a:rPr lang="pt-BR" dirty="0"/>
              <a:t> Security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Applications</a:t>
            </a:r>
            <a:r>
              <a:rPr lang="pt-BR" dirty="0"/>
              <a:t>, v. 35, p. 13 – 22, 2017. ISSN 2214-2126. Disponível em: &lt;http://www.sciencedirect.com/</a:t>
            </a:r>
            <a:r>
              <a:rPr lang="pt-BR" dirty="0" err="1"/>
              <a:t>science</a:t>
            </a:r>
            <a:r>
              <a:rPr lang="pt-BR" dirty="0"/>
              <a:t>/</a:t>
            </a:r>
            <a:r>
              <a:rPr lang="pt-BR" dirty="0" err="1"/>
              <a:t>article</a:t>
            </a:r>
            <a:r>
              <a:rPr lang="pt-BR" dirty="0"/>
              <a:t>/</a:t>
            </a:r>
            <a:r>
              <a:rPr lang="pt-BR" dirty="0" err="1"/>
              <a:t>pii</a:t>
            </a:r>
            <a:r>
              <a:rPr lang="pt-BR" dirty="0"/>
              <a:t>/S2214212617300881&gt;.</a:t>
            </a:r>
          </a:p>
          <a:p>
            <a:r>
              <a:rPr lang="pt-BR" dirty="0"/>
              <a:t>YIN, T.; YANG, G.; LI, L.; ZHANG, D.; SUN, X. </a:t>
            </a:r>
            <a:r>
              <a:rPr lang="pt-BR" dirty="0" err="1"/>
              <a:t>Detecting</a:t>
            </a:r>
            <a:r>
              <a:rPr lang="pt-BR" dirty="0"/>
              <a:t> </a:t>
            </a:r>
            <a:r>
              <a:rPr lang="pt-BR" dirty="0" err="1"/>
              <a:t>seam</a:t>
            </a:r>
            <a:r>
              <a:rPr lang="pt-BR" dirty="0"/>
              <a:t> </a:t>
            </a:r>
            <a:r>
              <a:rPr lang="pt-BR" dirty="0" err="1"/>
              <a:t>carving</a:t>
            </a:r>
            <a:r>
              <a:rPr lang="pt-BR" dirty="0"/>
              <a:t> </a:t>
            </a:r>
            <a:r>
              <a:rPr lang="pt-BR" dirty="0" err="1"/>
              <a:t>based</a:t>
            </a:r>
            <a:r>
              <a:rPr lang="pt-BR" dirty="0"/>
              <a:t> </a:t>
            </a:r>
            <a:r>
              <a:rPr lang="pt-BR" dirty="0" err="1"/>
              <a:t>image</a:t>
            </a:r>
            <a:r>
              <a:rPr lang="pt-BR" dirty="0"/>
              <a:t> </a:t>
            </a:r>
            <a:r>
              <a:rPr lang="pt-BR" dirty="0" err="1"/>
              <a:t>resizing</a:t>
            </a:r>
            <a:r>
              <a:rPr lang="pt-BR" dirty="0"/>
              <a:t> </a:t>
            </a:r>
            <a:r>
              <a:rPr lang="pt-BR" dirty="0" err="1"/>
              <a:t>using</a:t>
            </a:r>
            <a:r>
              <a:rPr lang="pt-BR" dirty="0"/>
              <a:t> local </a:t>
            </a:r>
            <a:r>
              <a:rPr lang="pt-BR" dirty="0" err="1"/>
              <a:t>binary</a:t>
            </a:r>
            <a:r>
              <a:rPr lang="pt-BR" dirty="0"/>
              <a:t> </a:t>
            </a:r>
            <a:r>
              <a:rPr lang="pt-BR" dirty="0" err="1"/>
              <a:t>patterns</a:t>
            </a:r>
            <a:r>
              <a:rPr lang="pt-BR" dirty="0"/>
              <a:t>. </a:t>
            </a:r>
            <a:r>
              <a:rPr lang="pt-BR" dirty="0" err="1"/>
              <a:t>Computers</a:t>
            </a:r>
            <a:r>
              <a:rPr lang="pt-BR" dirty="0"/>
              <a:t> Security, v. 55, p. 130 – 141, 2015. ISSN 0167-4048. Disponível em: &lt;http://www.sciencedirect.com/</a:t>
            </a:r>
            <a:r>
              <a:rPr lang="pt-BR" dirty="0" err="1"/>
              <a:t>science</a:t>
            </a:r>
            <a:r>
              <a:rPr lang="pt-BR" dirty="0"/>
              <a:t>/</a:t>
            </a:r>
            <a:r>
              <a:rPr lang="pt-BR" dirty="0" err="1"/>
              <a:t>article</a:t>
            </a:r>
            <a:r>
              <a:rPr lang="pt-BR" dirty="0"/>
              <a:t>/</a:t>
            </a:r>
            <a:r>
              <a:rPr lang="pt-BR" dirty="0" err="1"/>
              <a:t>pii</a:t>
            </a:r>
            <a:r>
              <a:rPr lang="pt-BR" dirty="0"/>
              <a:t>/S0167404815001248&gt;.</a:t>
            </a:r>
          </a:p>
          <a:p>
            <a:r>
              <a:rPr lang="pt-BR" dirty="0"/>
              <a:t>ZHANG, B.; GAO, Y.; ZHAO, S.; LIU, J. Local </a:t>
            </a:r>
            <a:r>
              <a:rPr lang="pt-BR" dirty="0" err="1"/>
              <a:t>derivative</a:t>
            </a:r>
            <a:r>
              <a:rPr lang="pt-BR" dirty="0"/>
              <a:t> </a:t>
            </a:r>
            <a:r>
              <a:rPr lang="pt-BR" dirty="0" err="1"/>
              <a:t>pattern</a:t>
            </a:r>
            <a:r>
              <a:rPr lang="pt-BR" dirty="0"/>
              <a:t> versus local </a:t>
            </a:r>
            <a:r>
              <a:rPr lang="pt-BR" dirty="0" err="1"/>
              <a:t>binary</a:t>
            </a:r>
            <a:r>
              <a:rPr lang="pt-BR" dirty="0"/>
              <a:t> </a:t>
            </a:r>
            <a:r>
              <a:rPr lang="pt-BR" dirty="0" err="1"/>
              <a:t>pattern</a:t>
            </a:r>
            <a:r>
              <a:rPr lang="pt-BR" dirty="0"/>
              <a:t>: Face </a:t>
            </a:r>
            <a:r>
              <a:rPr lang="pt-BR" dirty="0" err="1"/>
              <a:t>recognition</a:t>
            </a:r>
            <a:r>
              <a:rPr lang="pt-BR" dirty="0"/>
              <a:t> </a:t>
            </a:r>
            <a:r>
              <a:rPr lang="pt-BR" dirty="0" err="1"/>
              <a:t>with</a:t>
            </a:r>
            <a:r>
              <a:rPr lang="pt-BR" dirty="0"/>
              <a:t> high-</a:t>
            </a:r>
            <a:r>
              <a:rPr lang="pt-BR" dirty="0" err="1"/>
              <a:t>order</a:t>
            </a:r>
            <a:r>
              <a:rPr lang="pt-BR" dirty="0"/>
              <a:t> local </a:t>
            </a:r>
            <a:r>
              <a:rPr lang="pt-BR" dirty="0" err="1"/>
              <a:t>pattern</a:t>
            </a:r>
            <a:r>
              <a:rPr lang="pt-BR" dirty="0"/>
              <a:t> </a:t>
            </a:r>
            <a:r>
              <a:rPr lang="pt-BR" dirty="0" err="1"/>
              <a:t>descriptor</a:t>
            </a:r>
            <a:r>
              <a:rPr lang="pt-BR" dirty="0"/>
              <a:t>. IEEE </a:t>
            </a:r>
            <a:r>
              <a:rPr lang="pt-BR" dirty="0" err="1"/>
              <a:t>Transactions</a:t>
            </a:r>
            <a:r>
              <a:rPr lang="pt-BR" dirty="0"/>
              <a:t> </a:t>
            </a:r>
            <a:r>
              <a:rPr lang="pt-BR" dirty="0" err="1"/>
              <a:t>on</a:t>
            </a:r>
            <a:r>
              <a:rPr lang="pt-BR" dirty="0"/>
              <a:t> </a:t>
            </a:r>
            <a:r>
              <a:rPr lang="pt-BR" dirty="0" err="1"/>
              <a:t>Image</a:t>
            </a:r>
            <a:r>
              <a:rPr lang="pt-BR" dirty="0"/>
              <a:t> </a:t>
            </a:r>
            <a:r>
              <a:rPr lang="pt-BR" dirty="0" err="1"/>
              <a:t>Processing</a:t>
            </a:r>
            <a:r>
              <a:rPr lang="pt-BR" dirty="0"/>
              <a:t>, v. 19, n. 2, p. 533–544, </a:t>
            </a:r>
            <a:r>
              <a:rPr lang="pt-BR" dirty="0" err="1"/>
              <a:t>Feb</a:t>
            </a:r>
            <a:r>
              <a:rPr lang="pt-BR" dirty="0"/>
              <a:t> 2010. ISSN 1057-7149.</a:t>
            </a:r>
          </a:p>
        </p:txBody>
      </p:sp>
    </p:spTree>
    <p:extLst>
      <p:ext uri="{BB962C8B-B14F-4D97-AF65-F5344CB8AC3E}">
        <p14:creationId xmlns:p14="http://schemas.microsoft.com/office/powerpoint/2010/main" val="70981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E707C6-11B5-42AF-95FC-852BFC388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NumPy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6055E2A-8345-4FDC-99E6-8140001E6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Tipos explícitos</a:t>
            </a:r>
          </a:p>
          <a:p>
            <a:r>
              <a:rPr lang="pt-BR" dirty="0"/>
              <a:t>Aumento de desempenho</a:t>
            </a:r>
          </a:p>
          <a:p>
            <a:r>
              <a:rPr lang="pt-BR" dirty="0"/>
              <a:t>Integração com C/C++ e Fortran</a:t>
            </a:r>
          </a:p>
          <a:p>
            <a:r>
              <a:rPr lang="pt-BR" dirty="0"/>
              <a:t>Álgebra linear, transformadas de Fourier, números aleatórios </a:t>
            </a:r>
          </a:p>
          <a:p>
            <a:r>
              <a:rPr lang="pt-BR" dirty="0"/>
              <a:t>Sobrecarga de operadores</a:t>
            </a:r>
          </a:p>
          <a:p>
            <a:r>
              <a:rPr lang="pt-BR" dirty="0"/>
              <a:t>Fácil uso</a:t>
            </a:r>
          </a:p>
        </p:txBody>
      </p:sp>
    </p:spTree>
    <p:extLst>
      <p:ext uri="{BB962C8B-B14F-4D97-AF65-F5344CB8AC3E}">
        <p14:creationId xmlns:p14="http://schemas.microsoft.com/office/powerpoint/2010/main" val="115681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E707C6-11B5-42AF-95FC-852BFC388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NumPy</a:t>
            </a:r>
            <a:r>
              <a:rPr lang="pt-BR" dirty="0"/>
              <a:t> - Exemplo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FD2B93BF-D87E-4239-942F-B7B068555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7">
            <a:extLst>
              <a:ext uri="{FF2B5EF4-FFF2-40B4-BE49-F238E27FC236}">
                <a16:creationId xmlns:a16="http://schemas.microsoft.com/office/drawing/2014/main" id="{E2CF42BB-CC0E-4437-8630-AB2ABA6D8803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174" y="1533177"/>
            <a:ext cx="9134475" cy="205000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BFC6495-5D1A-43B8-8214-D9DE5D23B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932" y="3795999"/>
            <a:ext cx="8419480" cy="278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04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273658-306B-4C63-B827-F151B1690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Pandas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CA1B9F-7401-4A24-AFA7-DFCF76354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Suporte a CSV (</a:t>
            </a:r>
            <a:r>
              <a:rPr lang="pt-BR" dirty="0" err="1"/>
              <a:t>DataFrames</a:t>
            </a:r>
            <a:r>
              <a:rPr lang="pt-BR" dirty="0"/>
              <a:t>)</a:t>
            </a:r>
          </a:p>
          <a:p>
            <a:r>
              <a:rPr lang="pt-BR" dirty="0"/>
              <a:t>Alta performance</a:t>
            </a:r>
          </a:p>
          <a:p>
            <a:r>
              <a:rPr lang="pt-BR" dirty="0"/>
              <a:t>Abstração acima de </a:t>
            </a:r>
            <a:r>
              <a:rPr lang="pt-BR" dirty="0" err="1"/>
              <a:t>numpy</a:t>
            </a:r>
            <a:endParaRPr lang="pt-BR" dirty="0"/>
          </a:p>
          <a:p>
            <a:r>
              <a:rPr lang="pt-BR" dirty="0"/>
              <a:t>Analise de dados </a:t>
            </a:r>
          </a:p>
          <a:p>
            <a:r>
              <a:rPr lang="pt-BR" dirty="0"/>
              <a:t>Estruturas de alta performance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129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273658-306B-4C63-B827-F151B1690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Pandas - Exemplos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9196D92-44E9-4096-8642-C6A16D0ED2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3892" y="1498600"/>
            <a:ext cx="3657600" cy="237172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09D9FB2-169A-41CD-BEE3-89326D8DF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892" y="3964212"/>
            <a:ext cx="7715250" cy="2667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2EB601B-4822-47E2-8C60-A2436AAC10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0059" y="3797524"/>
            <a:ext cx="221932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7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273658-306B-4C63-B827-F151B1690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Pandas - Exemplos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16E667A-45A0-4A99-93C2-4B6AFA5AE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C530C4C-3CCF-4A3F-8161-BA25F0A69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701797"/>
            <a:ext cx="7724775" cy="135255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54B0C8B-2CA6-43B0-82E3-C239A43AD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271" y="3194053"/>
            <a:ext cx="283845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8">
            <a:extLst>
              <a:ext uri="{FF2B5EF4-FFF2-40B4-BE49-F238E27FC236}">
                <a16:creationId xmlns:a16="http://schemas.microsoft.com/office/drawing/2014/main" id="{7CAE304D-F3AF-4064-9E3B-D778CAE18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56" y="2780928"/>
            <a:ext cx="4876800" cy="3657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A46136-627E-480D-B163-4793506C8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Seam carving</a:t>
            </a:r>
            <a:endParaRPr lang="pt-B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A7BA4-A9DC-43F6-9F9E-ED8EB760E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Método de redimensionamento de imagens</a:t>
            </a:r>
          </a:p>
          <a:p>
            <a:r>
              <a:rPr lang="en-US" dirty="0" err="1"/>
              <a:t>Possibilidade</a:t>
            </a:r>
            <a:r>
              <a:rPr lang="en-US" dirty="0"/>
              <a:t> de </a:t>
            </a:r>
            <a:r>
              <a:rPr lang="en-US" dirty="0" err="1"/>
              <a:t>excluir</a:t>
            </a:r>
            <a:r>
              <a:rPr lang="en-US" dirty="0"/>
              <a:t> e </a:t>
            </a:r>
            <a:r>
              <a:rPr lang="en-US" dirty="0" err="1"/>
              <a:t>incluir</a:t>
            </a:r>
            <a:r>
              <a:rPr lang="en-US" dirty="0"/>
              <a:t> </a:t>
            </a:r>
            <a:r>
              <a:rPr lang="en-US" dirty="0" err="1"/>
              <a:t>objetos</a:t>
            </a:r>
            <a:endParaRPr lang="pt-BR" dirty="0"/>
          </a:p>
          <a:p>
            <a:endParaRPr lang="pt-BR" dirty="0"/>
          </a:p>
          <a:p>
            <a:endParaRPr lang="en-US" dirty="0"/>
          </a:p>
        </p:txBody>
      </p:sp>
      <p:pic>
        <p:nvPicPr>
          <p:cNvPr id="4" name="Imagem 6">
            <a:extLst>
              <a:ext uri="{FF2B5EF4-FFF2-40B4-BE49-F238E27FC236}">
                <a16:creationId xmlns:a16="http://schemas.microsoft.com/office/drawing/2014/main" id="{66370431-C976-4C97-8D10-1E97A0DEC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56" y="2780928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5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9DBFAC-2C1D-4CEC-A6B9-BC61F8640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PyCharm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F8E3AB-0115-4733-A9DA-D86207CB7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IDE para Python</a:t>
            </a:r>
          </a:p>
          <a:p>
            <a:r>
              <a:rPr lang="pt-BR" dirty="0"/>
              <a:t>Desenvolvido pela </a:t>
            </a:r>
            <a:r>
              <a:rPr lang="pt-BR" dirty="0" err="1"/>
              <a:t>JetBrains</a:t>
            </a:r>
            <a:endParaRPr lang="pt-BR" dirty="0"/>
          </a:p>
          <a:p>
            <a:r>
              <a:rPr lang="pt-BR" dirty="0"/>
              <a:t>Licença para estudantes: </a:t>
            </a:r>
            <a:r>
              <a:rPr lang="pt-BR" dirty="0">
                <a:hlinkClick r:id="rId2"/>
              </a:rPr>
              <a:t>https://www.jetbrains.com/student/</a:t>
            </a:r>
            <a:endParaRPr lang="pt-BR" dirty="0"/>
          </a:p>
          <a:p>
            <a:r>
              <a:rPr lang="pt-BR" dirty="0" err="1"/>
              <a:t>Refatoração</a:t>
            </a:r>
            <a:r>
              <a:rPr lang="pt-BR" dirty="0"/>
              <a:t> simplificada</a:t>
            </a:r>
          </a:p>
          <a:p>
            <a:r>
              <a:rPr lang="pt-BR" dirty="0"/>
              <a:t>Depurador muito completo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855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/>
              <a:t>Bibliografia</a:t>
            </a:r>
            <a:endParaRPr lang="en-US" dirty="0"/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r>
              <a:rPr lang="pt-BR" dirty="0"/>
              <a:t>Aguiar, V. Seus primeiros passos como Data </a:t>
            </a:r>
            <a:r>
              <a:rPr lang="pt-BR" dirty="0" err="1"/>
              <a:t>Scientist</a:t>
            </a:r>
            <a:r>
              <a:rPr lang="pt-BR" dirty="0"/>
              <a:t>: Introdução ao Pandas!. &lt;</a:t>
            </a:r>
            <a:r>
              <a:rPr lang="pt-BR" dirty="0">
                <a:hlinkClick r:id="rId2"/>
              </a:rPr>
              <a:t>https://medium.com/data-hackers/uma-introdu%C3%A7%C3%A3o-simples-ao-pandas-1e15eea37fa1</a:t>
            </a:r>
            <a:r>
              <a:rPr lang="pt-BR" dirty="0"/>
              <a:t>&gt;. </a:t>
            </a:r>
            <a:r>
              <a:rPr lang="pt-BR"/>
              <a:t>Acesso em: 17/09/2018.</a:t>
            </a:r>
          </a:p>
          <a:p>
            <a:r>
              <a:rPr lang="pt-BR" dirty="0" err="1"/>
              <a:t>JetBrains</a:t>
            </a:r>
            <a:r>
              <a:rPr lang="pt-BR" dirty="0"/>
              <a:t>. </a:t>
            </a:r>
            <a:r>
              <a:rPr lang="pt-BR" dirty="0" err="1"/>
              <a:t>PyCharm</a:t>
            </a:r>
            <a:r>
              <a:rPr lang="pt-BR" dirty="0"/>
              <a:t> - Python IDE for Professional </a:t>
            </a:r>
            <a:r>
              <a:rPr lang="pt-BR" dirty="0" err="1"/>
              <a:t>Developers</a:t>
            </a:r>
            <a:r>
              <a:rPr lang="pt-BR" dirty="0"/>
              <a:t>. Disponível em: &lt;</a:t>
            </a:r>
            <a:r>
              <a:rPr lang="pt-BR" dirty="0">
                <a:hlinkClick r:id="rId3"/>
              </a:rPr>
              <a:t>https://www.jetbrains.com/</a:t>
            </a:r>
            <a:r>
              <a:rPr lang="pt-BR" dirty="0" err="1">
                <a:hlinkClick r:id="rId3"/>
              </a:rPr>
              <a:t>pycharm</a:t>
            </a:r>
            <a:r>
              <a:rPr lang="pt-BR" dirty="0">
                <a:hlinkClick r:id="rId3"/>
              </a:rPr>
              <a:t>/</a:t>
            </a:r>
            <a:r>
              <a:rPr lang="pt-BR" dirty="0"/>
              <a:t>&gt;. Acesso em: 17/09/2018.</a:t>
            </a:r>
          </a:p>
          <a:p>
            <a:r>
              <a:rPr lang="pt-BR" dirty="0" err="1"/>
              <a:t>NumPy</a:t>
            </a:r>
            <a:r>
              <a:rPr lang="pt-BR" dirty="0"/>
              <a:t> </a:t>
            </a:r>
            <a:r>
              <a:rPr lang="pt-BR" dirty="0" err="1"/>
              <a:t>developers</a:t>
            </a:r>
            <a:r>
              <a:rPr lang="pt-BR" dirty="0"/>
              <a:t>. </a:t>
            </a:r>
            <a:r>
              <a:rPr lang="pt-BR" dirty="0" err="1"/>
              <a:t>NumPy</a:t>
            </a:r>
            <a:r>
              <a:rPr lang="pt-BR" dirty="0"/>
              <a:t>. Disponível em: &lt;</a:t>
            </a:r>
            <a:r>
              <a:rPr lang="pt-BR" dirty="0">
                <a:hlinkClick r:id="rId4"/>
              </a:rPr>
              <a:t>http://www.numpy.org/</a:t>
            </a:r>
            <a:r>
              <a:rPr lang="pt-BR" dirty="0"/>
              <a:t>&gt;. Acesso em: 17/09/2018.</a:t>
            </a:r>
          </a:p>
          <a:p>
            <a:r>
              <a:rPr lang="pt-BR" dirty="0"/>
              <a:t>Python Data </a:t>
            </a:r>
            <a:r>
              <a:rPr lang="pt-BR" dirty="0" err="1"/>
              <a:t>Analysis</a:t>
            </a:r>
            <a:r>
              <a:rPr lang="pt-BR" dirty="0"/>
              <a:t> Library. Disponível em: &lt;</a:t>
            </a:r>
            <a:r>
              <a:rPr lang="pt-BR" dirty="0">
                <a:hlinkClick r:id="rId5"/>
              </a:rPr>
              <a:t>https://pandas.pydata.org/</a:t>
            </a:r>
            <a:r>
              <a:rPr lang="pt-BR" dirty="0"/>
              <a:t>&gt;. Acesso em: 17/09/2018.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91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1D8B9-1F6B-4230-AB41-FB098559F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Métodos</a:t>
            </a:r>
            <a:r>
              <a:rPr lang="en-US" dirty="0"/>
              <a:t> </a:t>
            </a:r>
            <a:r>
              <a:rPr lang="en-US" dirty="0" err="1"/>
              <a:t>implementados</a:t>
            </a:r>
            <a:endParaRPr lang="pt-B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1248-4558-4C07-8A72-DD8C23BDE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Yin et al. (2015)</a:t>
            </a:r>
          </a:p>
          <a:p>
            <a:r>
              <a:rPr lang="pt-BR" dirty="0" err="1"/>
              <a:t>Ye</a:t>
            </a:r>
            <a:r>
              <a:rPr lang="pt-BR" dirty="0"/>
              <a:t> e </a:t>
            </a:r>
            <a:r>
              <a:rPr lang="pt-BR" dirty="0" err="1"/>
              <a:t>Shi</a:t>
            </a:r>
            <a:r>
              <a:rPr lang="pt-BR" dirty="0"/>
              <a:t> (2017)</a:t>
            </a:r>
          </a:p>
          <a:p>
            <a:r>
              <a:rPr lang="pt-BR" dirty="0" err="1"/>
              <a:t>Cieslak</a:t>
            </a:r>
            <a:r>
              <a:rPr lang="pt-BR" dirty="0"/>
              <a:t>, Costa e Papa (2018)</a:t>
            </a:r>
          </a:p>
        </p:txBody>
      </p:sp>
    </p:spTree>
    <p:extLst>
      <p:ext uri="{BB962C8B-B14F-4D97-AF65-F5344CB8AC3E}">
        <p14:creationId xmlns:p14="http://schemas.microsoft.com/office/powerpoint/2010/main" val="181303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A95A3-915D-462B-8ACD-898934B34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Seams e </a:t>
            </a:r>
            <a:r>
              <a:rPr lang="en-US" dirty="0" err="1"/>
              <a:t>gradiente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6BCD55-5556-4710-8A91-FBC10C29E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18883" y="1701797"/>
                <a:ext cx="10360501" cy="4462272"/>
              </a:xfrm>
            </p:spPr>
            <p:txBody>
              <a:bodyPr/>
              <a:lstStyle/>
              <a:p>
                <a:r>
                  <a:rPr lang="en-US" dirty="0"/>
                  <a:t>Caminho de pixels</a:t>
                </a:r>
              </a:p>
              <a:p>
                <a:r>
                  <a:rPr lang="en-US" dirty="0" err="1"/>
                  <a:t>Energia</a:t>
                </a:r>
                <a:r>
                  <a:rPr lang="en-US" dirty="0"/>
                  <a:t> de um seam: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nary>
                  </m:oMath>
                </a14:m>
                <a:endParaRPr lang="pt-BR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∂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p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∂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∂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p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∂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y</m:t>
                            </m:r>
                          </m:den>
                        </m:f>
                      </m:e>
                    </m:d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6BCD55-5556-4710-8A91-FBC10C29E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8883" y="1701797"/>
                <a:ext cx="10360501" cy="4462272"/>
              </a:xfrm>
              <a:blipFill>
                <a:blip r:embed="rId2"/>
                <a:stretch>
                  <a:fillRect l="-765" t="-191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1AFE594-2036-4523-A120-B252D591B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0316" y="1412776"/>
            <a:ext cx="6450001" cy="486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92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0E58A-55CD-471D-8B45-9C6D9100D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LBP (</a:t>
            </a:r>
            <a:r>
              <a:rPr lang="pt-BR" dirty="0"/>
              <a:t>Yin et al.; </a:t>
            </a:r>
            <a:r>
              <a:rPr lang="pt-BR" dirty="0" err="1"/>
              <a:t>Cieslak</a:t>
            </a:r>
            <a:r>
              <a:rPr lang="pt-BR" dirty="0"/>
              <a:t>, Costa e Papa)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22F0DE-4D21-4AE9-9147-CDD65ED83A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LDP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e>
                        </m:d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pt-BR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𝑐𝑎𝑠𝑜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𝑐𝑜𝑛𝑡𝑟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𝑟𝑖𝑜</m:t>
                            </m:r>
                          </m:e>
                        </m:eqArr>
                      </m:e>
                    </m:d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22F0DE-4D21-4AE9-9147-CDD65ED83A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FC74A49-4B59-4FC7-85B5-B4BAC1F0D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811" y="3501008"/>
            <a:ext cx="8875201" cy="23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1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73281-2807-40EA-A2F5-8EA595A2C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LDP (</a:t>
            </a:r>
            <a:r>
              <a:rPr lang="pt-BR" dirty="0" err="1"/>
              <a:t>Ye</a:t>
            </a:r>
            <a:r>
              <a:rPr lang="pt-BR" dirty="0"/>
              <a:t> e </a:t>
            </a:r>
            <a:r>
              <a:rPr lang="pt-BR" dirty="0" err="1"/>
              <a:t>Shi</a:t>
            </a:r>
            <a:r>
              <a:rPr lang="pt-BR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5F6639-416D-4F50-B91D-E844F1D989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Vizinhança circular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α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),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α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pt-BR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𝑐𝑎𝑠𝑜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𝑐𝑜𝑛𝑡𝑟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𝑟𝑖𝑜</m:t>
                            </m:r>
                          </m:e>
                        </m:eqArr>
                      </m:e>
                    </m:d>
                  </m:oMath>
                </a14:m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5F6639-416D-4F50-B91D-E844F1D989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47" t="-314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0EF76638-E662-4F47-A272-E2FD21983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411" y="2060848"/>
            <a:ext cx="6708001" cy="241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67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A1C3F-2A7B-45D1-9E65-E8CFB10ED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Métodos</a:t>
            </a:r>
            <a:r>
              <a:rPr lang="en-US" dirty="0"/>
              <a:t> de </a:t>
            </a:r>
            <a:r>
              <a:rPr lang="en-US" dirty="0" err="1"/>
              <a:t>classificação</a:t>
            </a:r>
            <a:endParaRPr lang="pt-B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7607F-5C89-4C59-B30C-5FD4F3BAE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SVM (</a:t>
            </a:r>
            <a:r>
              <a:rPr lang="pt-BR" dirty="0"/>
              <a:t>Yin et al.; </a:t>
            </a:r>
            <a:r>
              <a:rPr lang="pt-BR" dirty="0" err="1"/>
              <a:t>Ye</a:t>
            </a:r>
            <a:r>
              <a:rPr lang="pt-BR" dirty="0"/>
              <a:t> e </a:t>
            </a:r>
            <a:r>
              <a:rPr lang="pt-BR" dirty="0" err="1"/>
              <a:t>Shi</a:t>
            </a:r>
            <a:r>
              <a:rPr lang="en-US" dirty="0"/>
              <a:t>)</a:t>
            </a:r>
          </a:p>
          <a:p>
            <a:r>
              <a:rPr lang="en-US" dirty="0"/>
              <a:t>CNN (</a:t>
            </a:r>
            <a:r>
              <a:rPr lang="pt-BR" dirty="0" err="1"/>
              <a:t>Cieslak</a:t>
            </a:r>
            <a:r>
              <a:rPr lang="pt-BR" dirty="0"/>
              <a:t>, Costa e Papa</a:t>
            </a:r>
            <a:r>
              <a:rPr lang="en-US" dirty="0"/>
              <a:t>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155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CFAB1-B536-4201-B048-954BB4631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SVM</a:t>
            </a:r>
            <a:endParaRPr lang="pt-B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81443-7AA4-4819-A323-620C0CA37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Funções</a:t>
            </a:r>
            <a:r>
              <a:rPr lang="en-US" dirty="0"/>
              <a:t> kernel </a:t>
            </a:r>
            <a:r>
              <a:rPr lang="en-US" dirty="0" err="1"/>
              <a:t>utilizadas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Linear</a:t>
            </a:r>
          </a:p>
          <a:p>
            <a:pPr lvl="1"/>
            <a:r>
              <a:rPr lang="en-US" dirty="0" err="1"/>
              <a:t>Quadrática</a:t>
            </a:r>
            <a:endParaRPr lang="en-US" dirty="0"/>
          </a:p>
          <a:p>
            <a:pPr lvl="1"/>
            <a:r>
              <a:rPr lang="en-US" dirty="0" err="1"/>
              <a:t>Cúbica</a:t>
            </a:r>
            <a:endParaRPr lang="en-US" dirty="0"/>
          </a:p>
          <a:p>
            <a:pPr lvl="1"/>
            <a:r>
              <a:rPr lang="en-US" dirty="0" err="1"/>
              <a:t>Gaussiana</a:t>
            </a:r>
            <a:r>
              <a:rPr lang="en-US" dirty="0"/>
              <a:t> com 3 </a:t>
            </a:r>
            <a:r>
              <a:rPr lang="en-US" dirty="0" err="1"/>
              <a:t>escalas</a:t>
            </a:r>
            <a:endParaRPr lang="en-US" dirty="0"/>
          </a:p>
          <a:p>
            <a:pPr lvl="2"/>
            <a:r>
              <a:rPr lang="en-US" dirty="0"/>
              <a:t>¼, 1 e 4</a:t>
            </a:r>
          </a:p>
        </p:txBody>
      </p:sp>
    </p:spTree>
    <p:extLst>
      <p:ext uri="{BB962C8B-B14F-4D97-AF65-F5344CB8AC3E}">
        <p14:creationId xmlns:p14="http://schemas.microsoft.com/office/powerpoint/2010/main" val="55002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030A3-CB41-4462-9800-0A4A7617D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de dados </a:t>
            </a:r>
            <a:endParaRPr lang="pt-B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267F2-B9D6-45BF-AB98-ECAA0DF73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Disponibilizada pela </a:t>
            </a:r>
            <a:r>
              <a:rPr lang="pt-BR" i="1" dirty="0"/>
              <a:t>Sam Houston </a:t>
            </a:r>
            <a:r>
              <a:rPr lang="pt-BR" i="1" dirty="0" err="1"/>
              <a:t>State</a:t>
            </a:r>
            <a:r>
              <a:rPr lang="pt-BR" i="1" dirty="0"/>
              <a:t> </a:t>
            </a:r>
            <a:r>
              <a:rPr lang="pt-BR" i="1" dirty="0" err="1"/>
              <a:t>University</a:t>
            </a:r>
            <a:endParaRPr lang="pt-BR" i="1" dirty="0"/>
          </a:p>
          <a:p>
            <a:r>
              <a:rPr lang="en-US" i="1" dirty="0"/>
              <a:t>I</a:t>
            </a:r>
            <a:r>
              <a:rPr lang="pt-BR" i="1" dirty="0" err="1"/>
              <a:t>magens</a:t>
            </a:r>
            <a:r>
              <a:rPr lang="pt-BR" i="1" dirty="0"/>
              <a:t> em:</a:t>
            </a:r>
          </a:p>
          <a:p>
            <a:pPr lvl="1"/>
            <a:r>
              <a:rPr lang="pt-BR" i="1" dirty="0"/>
              <a:t>2 dimensões: </a:t>
            </a:r>
            <a:r>
              <a:rPr lang="en-US" dirty="0"/>
              <a:t>1234 x 1858 e 1858 x 1234</a:t>
            </a:r>
            <a:endParaRPr lang="pt-BR" dirty="0"/>
          </a:p>
          <a:p>
            <a:pPr lvl="1"/>
            <a:r>
              <a:rPr lang="en-US" dirty="0"/>
              <a:t>2 </a:t>
            </a:r>
            <a:r>
              <a:rPr lang="en-US" dirty="0" err="1"/>
              <a:t>categorias</a:t>
            </a:r>
            <a:r>
              <a:rPr lang="en-US" dirty="0"/>
              <a:t>: Com </a:t>
            </a:r>
            <a:r>
              <a:rPr lang="en-US" dirty="0" err="1"/>
              <a:t>aplicação</a:t>
            </a:r>
            <a:r>
              <a:rPr lang="en-US" dirty="0"/>
              <a:t> de seam carving e original</a:t>
            </a:r>
          </a:p>
          <a:p>
            <a:r>
              <a:rPr lang="en-US" dirty="0" err="1"/>
              <a:t>Utilizada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outras</a:t>
            </a:r>
            <a:r>
              <a:rPr lang="en-US" dirty="0"/>
              <a:t> </a:t>
            </a:r>
            <a:r>
              <a:rPr lang="en-US" dirty="0" err="1"/>
              <a:t>publicações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LIU, Q.; CHEN, Z. </a:t>
            </a:r>
            <a:r>
              <a:rPr lang="en-US" b="1" dirty="0"/>
              <a:t>Improved </a:t>
            </a:r>
            <a:r>
              <a:rPr lang="en-US" b="1" dirty="0" err="1"/>
              <a:t>Appraches</a:t>
            </a:r>
            <a:r>
              <a:rPr lang="en-US" b="1" dirty="0"/>
              <a:t> with Calibrated Neighboring joint density to </a:t>
            </a:r>
            <a:r>
              <a:rPr lang="en-US" b="1" dirty="0" err="1"/>
              <a:t>Steganalysis</a:t>
            </a:r>
            <a:r>
              <a:rPr lang="en-US" b="1" dirty="0"/>
              <a:t> and Seam-carved Forgery Detection in JPEG images</a:t>
            </a:r>
            <a:r>
              <a:rPr lang="en-US" dirty="0"/>
              <a:t>. ACM Transactions on Intelligent Systems and Technology, 2014.</a:t>
            </a:r>
          </a:p>
        </p:txBody>
      </p:sp>
    </p:spTree>
    <p:extLst>
      <p:ext uri="{BB962C8B-B14F-4D97-AF65-F5344CB8AC3E}">
        <p14:creationId xmlns:p14="http://schemas.microsoft.com/office/powerpoint/2010/main" val="176271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ecnologia 16x9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2787990.potx" id="{BDB9CD5E-36EC-45F3-B87D-6D062B8A3823}" vid="{51682E2F-7C85-4D6F-AD40-072EFC83910D}"/>
    </a:ext>
  </a:extLst>
</a:theme>
</file>

<file path=ppt/theme/theme2.xml><?xml version="1.0" encoding="utf-8"?>
<a:theme xmlns:a="http://schemas.openxmlformats.org/drawingml/2006/main" name="Tema do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1345093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simple template design works for technology and  businesses, but it's versatile enough to use in other contexts.  It features multiple slide layouts designed for widescreen (16x9 resolution) and includes a sample SmartArt list and chart that are easily editable.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2011-11-26T00:30:00+00:00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TP102787989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694266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C67BEE-D13F-4BD2-98A5-34D8A0977F68}">
  <ds:schemaRefs>
    <ds:schemaRef ds:uri="http://purl.org/dc/dcmitype/"/>
    <ds:schemaRef ds:uri="http://schemas.openxmlformats.org/package/2006/metadata/core-properties"/>
    <ds:schemaRef ds:uri="http://purl.org/dc/terms/"/>
    <ds:schemaRef ds:uri="http://purl.org/dc/elements/1.1/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com linhas de circuito triplas (widescreen)</Template>
  <TotalTime>231</TotalTime>
  <Words>1050</Words>
  <Application>Microsoft Office PowerPoint</Application>
  <PresentationFormat>Custom</PresentationFormat>
  <Paragraphs>114</Paragraphs>
  <Slides>21</Slides>
  <Notes>1</Notes>
  <HiddenSlides>7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Cambria Math</vt:lpstr>
      <vt:lpstr>Tecnologia 16x9</vt:lpstr>
      <vt:lpstr>Apresentação</vt:lpstr>
      <vt:lpstr>Seam carving</vt:lpstr>
      <vt:lpstr>Métodos implementados</vt:lpstr>
      <vt:lpstr>Seams e gradiente</vt:lpstr>
      <vt:lpstr>LBP (Yin et al.; Cieslak, Costa e Papa)</vt:lpstr>
      <vt:lpstr>LDP (Ye e Shi)</vt:lpstr>
      <vt:lpstr>Métodos de classificação</vt:lpstr>
      <vt:lpstr>SVM</vt:lpstr>
      <vt:lpstr>Base de dados </vt:lpstr>
      <vt:lpstr>Metodologia</vt:lpstr>
      <vt:lpstr>Resultados</vt:lpstr>
      <vt:lpstr>Aplicação</vt:lpstr>
      <vt:lpstr>Referências</vt:lpstr>
      <vt:lpstr>Referências</vt:lpstr>
      <vt:lpstr>NumPy</vt:lpstr>
      <vt:lpstr>NumPy - Exemplo</vt:lpstr>
      <vt:lpstr>Pandas</vt:lpstr>
      <vt:lpstr>Pandas - Exemplos</vt:lpstr>
      <vt:lpstr>Pandas - Exemplos</vt:lpstr>
      <vt:lpstr>PyCharm</vt:lpstr>
      <vt:lpstr>Bibliografia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de ferramentas</dc:title>
  <dc:creator>Romulo Dias</dc:creator>
  <cp:lastModifiedBy>Victor Hugo da Silva Dias</cp:lastModifiedBy>
  <cp:revision>19</cp:revision>
  <dcterms:created xsi:type="dcterms:W3CDTF">2018-09-17T22:59:50Z</dcterms:created>
  <dcterms:modified xsi:type="dcterms:W3CDTF">2018-11-14T10:59:28Z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