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</p:sldIdLst>
  <p:sldSz cy="5143500" cx="9144000"/>
  <p:notesSz cx="6858000" cy="9144000"/>
  <p:embeddedFontLst>
    <p:embeddedFont>
      <p:font typeface="Raleway"/>
      <p:regular r:id="rId47"/>
      <p:bold r:id="rId48"/>
      <p:italic r:id="rId49"/>
      <p:boldItalic r:id="rId50"/>
    </p:embeddedFont>
    <p:embeddedFont>
      <p:font typeface="Lato"/>
      <p:regular r:id="rId51"/>
      <p:bold r:id="rId52"/>
      <p:italic r:id="rId53"/>
      <p:boldItalic r:id="rId5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48" Type="http://schemas.openxmlformats.org/officeDocument/2006/relationships/font" Target="fonts/Raleway-bold.fntdata"/><Relationship Id="rId47" Type="http://schemas.openxmlformats.org/officeDocument/2006/relationships/font" Target="fonts/Raleway-regular.fntdata"/><Relationship Id="rId49" Type="http://schemas.openxmlformats.org/officeDocument/2006/relationships/font" Target="fonts/Raleway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9" Type="http://schemas.openxmlformats.org/officeDocument/2006/relationships/slide" Target="slides/slide25.xml"/><Relationship Id="rId51" Type="http://schemas.openxmlformats.org/officeDocument/2006/relationships/font" Target="fonts/Lato-regular.fntdata"/><Relationship Id="rId50" Type="http://schemas.openxmlformats.org/officeDocument/2006/relationships/font" Target="fonts/Raleway-boldItalic.fntdata"/><Relationship Id="rId53" Type="http://schemas.openxmlformats.org/officeDocument/2006/relationships/font" Target="fonts/Lato-italic.fntdata"/><Relationship Id="rId52" Type="http://schemas.openxmlformats.org/officeDocument/2006/relationships/font" Target="fonts/Lato-bold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54" Type="http://schemas.openxmlformats.org/officeDocument/2006/relationships/font" Target="fonts/Lato-bold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ba78614e5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3ba78614e5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ba78614e5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3ba78614e5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ba78614e5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3ba78614e5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ba78614e5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3ba78614e5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3ba78614e5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3ba78614e5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ba78614e5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3ba78614e5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3ba78614e5_0_7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3ba78614e5_0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3ba78614e5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3ba78614e5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3ba78614e5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3ba78614e5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3ba78614e5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3ba78614e5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ba78614e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ba78614e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3ba78614e5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3ba78614e5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3ba78614e5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3ba78614e5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3ba78614e5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3ba78614e5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3ba78614e5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3ba78614e5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47daa5100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47daa5100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3ba78614e5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3ba78614e5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47daa51003_0_1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47daa51003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47daa51003_0_1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47daa51003_0_1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47daa51003_0_1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47daa51003_0_1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47daa51003_0_1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Google Shape;255;g47daa51003_0_1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47daa51003_0_1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47daa51003_0_1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3ba78614e5_0_1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Google Shape;262;g3ba78614e5_0_1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47daa51003_0_1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47daa51003_0_1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47daa51003_0_2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47daa51003_0_2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3ba78614e5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3ba78614e5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3ba78614e5_0_1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3ba78614e5_0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47daa51003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47daa51003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3ba78614e5_0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3ba78614e5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47daa51003_0_2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47daa51003_0_2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3ba78614e5_0_1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3ba78614e5_0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3ba78614e5_0_1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Google Shape;319;g3ba78614e5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47daa51003_0_1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47daa51003_0_1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3ba78614e5_0_1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3ba78614e5_0_1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3ba78614e5_0_1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1" name="Google Shape;331;g3ba78614e5_0_1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47daa51003_0_2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47daa51003_0_2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47daa51003_0_1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47daa51003_0_1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ba78614e5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ba78614e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ba78614e5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3ba78614e5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ba78614e5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3ba78614e5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ba78614e5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ba78614e5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6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7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Relationship Id="rId3" Type="http://schemas.openxmlformats.org/officeDocument/2006/relationships/hyperlink" Target="https://olhardigital.com.br/fique_seguro/noticia/brasil-o-terceiro-maior-pais-em-fraudes-bancarias/22475?pg=1" TargetMode="Externa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9.xml"/><Relationship Id="rId3" Type="http://schemas.openxmlformats.org/officeDocument/2006/relationships/hyperlink" Target="http://ssystem08.upis.br/repositorio/media/revistas/revista_informatica/Cavalcante_teoria_numeros_criptografia_2005_UPIS.pdf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Relationship Id="rId3" Type="http://schemas.openxmlformats.org/officeDocument/2006/relationships/hyperlink" Target="http://tecnologia.culturamix.com/internet/fraudes-bancarias-pela-internet" TargetMode="External"/><Relationship Id="rId4" Type="http://schemas.openxmlformats.org/officeDocument/2006/relationships/hyperlink" Target="https://www.tecmundo.com.br/internet/5483-o-que-e-um-endereco-mac-e-como-fazer-para-descobri-lo-no-seu-computador-ou-smartphone.htm" TargetMode="Externa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Relationship Id="rId3" Type="http://schemas.openxmlformats.org/officeDocument/2006/relationships/hyperlink" Target="http://www.fraudes.org/showpage1.asp?pg=2" TargetMode="External"/><Relationship Id="rId4" Type="http://schemas.openxmlformats.org/officeDocument/2006/relationships/hyperlink" Target="http://www.projetoderedes.com.br/artigos/artigo_cifras_em_bloco_cifras_de_fluxo.php" TargetMode="External"/><Relationship Id="rId5" Type="http://schemas.openxmlformats.org/officeDocument/2006/relationships/hyperlink" Target="http://g1.globo.com/tecnologia/noticia/2011/02/conheca-nova-tecnica-usada-para-fraudes-bancarias-pela-internet.html" TargetMode="Externa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Relationship Id="rId3" Type="http://schemas.openxmlformats.org/officeDocument/2006/relationships/hyperlink" Target="http://target0.be/madchat/reseau/wireless/wlan-mac-spoof.pdf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000"/>
              <a:t>Simulação de uma Camada de Segurança para Instituições Bancárias Utilizando Endereço MAC</a:t>
            </a:r>
            <a:endParaRPr sz="3000"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Trabalho de Conclusão de Curso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/>
              <a:t>Luiz Guilherme Silva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/>
              <a:t>131024451</a:t>
            </a:r>
            <a:endParaRPr sz="1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Revisão Bibliográfica - Pharming </a:t>
            </a:r>
            <a:endParaRPr/>
          </a:p>
        </p:txBody>
      </p:sp>
      <p:sp>
        <p:nvSpPr>
          <p:cNvPr id="141" name="Google Shape;141;p22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Similar ao Phishing Scam, com diferença em como a fraude é iniciada;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Redireciona vítimas para páginas falsas utilizando DNS(Serviço de resolução de nomes);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Maior risco do Internet Banking.</a:t>
            </a:r>
            <a:endParaRPr sz="1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3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Revisão Bibliográfica - Internet Banking </a:t>
            </a:r>
            <a:endParaRPr/>
          </a:p>
        </p:txBody>
      </p:sp>
      <p:sp>
        <p:nvSpPr>
          <p:cNvPr id="147" name="Google Shape;147;p23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Ambiente bancário online;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Possibilita operações físicas a distância através da internet;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Requer muitas medidas de segurança;</a:t>
            </a:r>
            <a:endParaRPr sz="18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Revisão Bibliográfica - Métodos de Segurança </a:t>
            </a:r>
            <a:endParaRPr/>
          </a:p>
        </p:txBody>
      </p:sp>
      <p:sp>
        <p:nvSpPr>
          <p:cNvPr id="153" name="Google Shape;153;p24"/>
          <p:cNvSpPr txBox="1"/>
          <p:nvPr>
            <p:ph idx="1" type="body"/>
          </p:nvPr>
        </p:nvSpPr>
        <p:spPr>
          <a:xfrm>
            <a:off x="729450" y="1853850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Métodos de segurança com focos específicos;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Os métodos podem ser: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pt-BR" sz="1800"/>
              <a:t>Não-técnicos: não há uso de ferramentas de segurança;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pt-BR" sz="1800"/>
              <a:t>Técnicos: utiliza ferramentas de segurança para proteger os usuário, possui 2 focos;</a:t>
            </a:r>
            <a:endParaRPr sz="1800"/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pt-BR" sz="1800"/>
              <a:t>Segurança local: protege dados contra captura quando há invasão do sistema do usuário;</a:t>
            </a:r>
            <a:endParaRPr sz="1800"/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pt-BR" sz="1800"/>
              <a:t>Segurança remota: protege dados contra captura quando não há invasão do sistema do usuário.</a:t>
            </a:r>
            <a:endParaRPr sz="18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Revisão Bibliográfica - Transport Layer Security (TLS) </a:t>
            </a:r>
            <a:endParaRPr/>
          </a:p>
        </p:txBody>
      </p:sp>
      <p:sp>
        <p:nvSpPr>
          <p:cNvPr id="159" name="Google Shape;159;p25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Método de segurança remoto;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Protocolo criptográfico que garante comunicação na internet com diferentes serviços;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Através da criptografia, troca de credenciais e checagem de dados g</a:t>
            </a:r>
            <a:r>
              <a:rPr lang="pt-BR" sz="1800"/>
              <a:t>arante que  dados trocados entre 2 aplicações sejam autênticos, privados e íntegros;</a:t>
            </a:r>
            <a:endParaRPr sz="1800"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Revisão Bibliográfica - Encerramento de Sessão </a:t>
            </a:r>
            <a:endParaRPr/>
          </a:p>
        </p:txBody>
      </p:sp>
      <p:sp>
        <p:nvSpPr>
          <p:cNvPr id="165" name="Google Shape;165;p26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Retém informações nos servidores sobre cada usuário no momento da autenticação;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Mantém sessões de acordo com regras do serviço, se não forem cumpridas, a sessão se encerra e usuário será obrigado a se autenticar novamente.</a:t>
            </a:r>
            <a:endParaRPr sz="1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Revisão Bibliográfica - Chave Temporal </a:t>
            </a:r>
            <a:endParaRPr/>
          </a:p>
        </p:txBody>
      </p:sp>
      <p:sp>
        <p:nvSpPr>
          <p:cNvPr id="171" name="Google Shape;171;p27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Baseia-se no one-time pad, um algoritmo criptográfico;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Cria chaves válidas por um determinado tempo que não podem se repetir por um longo tempo para não comprometer a segurança.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Podem existir 2 tipos de utilização das chaves temporais: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pt-BR" sz="1800"/>
              <a:t>Eletrônica (Tokens);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pt-BR" sz="1800"/>
              <a:t>Cartões;</a:t>
            </a:r>
            <a:endParaRPr sz="1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Revisão Bibliográfica - Teclado Virtual </a:t>
            </a:r>
            <a:endParaRPr/>
          </a:p>
        </p:txBody>
      </p:sp>
      <p:sp>
        <p:nvSpPr>
          <p:cNvPr id="177" name="Google Shape;177;p28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Mais utilizado para proteger contra softwares maliciosos instalados no sistema da vítima;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Baseia-se no CAPTCHA;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Verifica identidade de quem está tentando acessar;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Deve apresentar representações indiretas que possam confundir fraudadores.</a:t>
            </a:r>
            <a:endParaRPr sz="1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9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Revisão Bibliográfica - Identificação do Computador </a:t>
            </a:r>
            <a:endParaRPr/>
          </a:p>
        </p:txBody>
      </p:sp>
      <p:sp>
        <p:nvSpPr>
          <p:cNvPr id="183" name="Google Shape;183;p29"/>
          <p:cNvSpPr txBox="1"/>
          <p:nvPr>
            <p:ph idx="1" type="body"/>
          </p:nvPr>
        </p:nvSpPr>
        <p:spPr>
          <a:xfrm>
            <a:off x="729450" y="21656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Utiliza um software que coleta dados do equipamento sendo utilizado;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Fornece segurança através da autenticação do equipamento;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Pode ter problema com sistemas operacionais que necessitam de um método específico para coletar tais dados, o que pode criar vulnerabilidade.</a:t>
            </a:r>
            <a:endParaRPr sz="18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0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Revisão Bibliográfica - Endereço MAC </a:t>
            </a:r>
            <a:endParaRPr/>
          </a:p>
        </p:txBody>
      </p:sp>
      <p:sp>
        <p:nvSpPr>
          <p:cNvPr id="189" name="Google Shape;189;p30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Endereço de acesso das placas de redes;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Sequência única de 12 </a:t>
            </a:r>
            <a:r>
              <a:rPr lang="pt-BR" sz="1800"/>
              <a:t>caracteres</a:t>
            </a:r>
            <a:r>
              <a:rPr lang="pt-BR" sz="1800"/>
              <a:t> hexadecimais;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Identifica equipamentos que possuem acesso a rede;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Permite o controle de acesso a rede.</a:t>
            </a:r>
            <a:endParaRPr sz="18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1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Revisão Bibliográfica - Banco de Dados </a:t>
            </a:r>
            <a:endParaRPr/>
          </a:p>
        </p:txBody>
      </p:sp>
      <p:sp>
        <p:nvSpPr>
          <p:cNvPr id="195" name="Google Shape;195;p31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Coleções de dados inter-relacionados através de registros;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Utiliza Sistemas Gerenciadores de Bancos de Dados (SGBD) para armazenar e recuperar informações num banco de dados;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Deve-se definir estruturas de armazenamento e mecanismos para manipular informações;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Utiliza linguagens específicas para realizar operações, SQL é a mais conhecida;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Armazena dados em tabelas, sendo necessário criação de colunas com dados únicos para não haver duplicação de dados.</a:t>
            </a:r>
            <a:endParaRPr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Introdução</a:t>
            </a:r>
            <a:endParaRPr/>
          </a:p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Aumento da utilização de serviços baseados na internet;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Surgimento das fraudes tecnológicas;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Definição de fraude segundo Lau, Marcelo (2006, p.5): “</a:t>
            </a:r>
            <a:r>
              <a:rPr i="1" lang="pt-BR" sz="1800">
                <a:solidFill>
                  <a:srgbClr val="000000"/>
                </a:solidFill>
              </a:rPr>
              <a:t>Fraude está relacionada à distorção intencional da verdade ou de um fato, que busca em geral a obtenção de lucro ilícito.</a:t>
            </a:r>
            <a:r>
              <a:rPr lang="pt-BR" sz="1800">
                <a:solidFill>
                  <a:srgbClr val="000000"/>
                </a:solidFill>
              </a:rPr>
              <a:t>”;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pt-BR" sz="1800">
                <a:solidFill>
                  <a:srgbClr val="000000"/>
                </a:solidFill>
              </a:rPr>
              <a:t>Necessidade de medidas de segurança;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pt-BR" sz="1800">
                <a:solidFill>
                  <a:srgbClr val="000000"/>
                </a:solidFill>
              </a:rPr>
              <a:t>Formas variadas de obtenção ilícita de dados;</a:t>
            </a:r>
            <a:endParaRPr sz="1800"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pt-BR" sz="1800">
                <a:solidFill>
                  <a:srgbClr val="000000"/>
                </a:solidFill>
              </a:rPr>
              <a:t>Utilização de métodos de segurança contra fraudes.</a:t>
            </a:r>
            <a:endParaRPr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32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Revisão Bibliográfica - Criptografia </a:t>
            </a:r>
            <a:endParaRPr/>
          </a:p>
        </p:txBody>
      </p:sp>
      <p:sp>
        <p:nvSpPr>
          <p:cNvPr id="201" name="Google Shape;201;p32"/>
          <p:cNvSpPr txBox="1"/>
          <p:nvPr>
            <p:ph idx="1" type="body"/>
          </p:nvPr>
        </p:nvSpPr>
        <p:spPr>
          <a:xfrm>
            <a:off x="729450" y="1720600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pt-BR" sz="1700"/>
              <a:t>Ciência que estuda formas de escrever mensagens em código;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pt-BR" sz="1700"/>
              <a:t>Utiliza chaves para criptografar a descriptografar uma mensagem e seu tamanho determina a dificuldade em quebrá-la;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pt-BR" sz="1700"/>
              <a:t>Existem 2 tipos de chaves: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pt-BR" sz="1700"/>
              <a:t>Pública: conhecida por todos;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pt-BR" sz="1700"/>
              <a:t>Privada: conhecida por apenas quem possui;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pt-BR" sz="1700"/>
              <a:t>A chave utilizada é definida pelo tipo de criptografia: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pt-BR" sz="1700"/>
              <a:t>Simétrica;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pt-BR" sz="1700"/>
              <a:t>Assimétrica;</a:t>
            </a:r>
            <a:endParaRPr sz="1700"/>
          </a:p>
          <a:p>
            <a:pPr indent="-33655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700"/>
              <a:buFont typeface="Lato"/>
              <a:buChar char="●"/>
            </a:pPr>
            <a:r>
              <a:rPr lang="pt-BR" sz="1700"/>
              <a:t>Criptografia precisa garantir confidencialidade, integridade, autenticação e não-recusa.</a:t>
            </a:r>
            <a:endParaRPr sz="1700"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33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Revisão Bibliográfica - Criptografia Simétrica </a:t>
            </a:r>
            <a:endParaRPr/>
          </a:p>
        </p:txBody>
      </p:sp>
      <p:sp>
        <p:nvSpPr>
          <p:cNvPr id="207" name="Google Shape;207;p33"/>
          <p:cNvSpPr txBox="1"/>
          <p:nvPr>
            <p:ph idx="1" type="body"/>
          </p:nvPr>
        </p:nvSpPr>
        <p:spPr>
          <a:xfrm>
            <a:off x="727650" y="1940650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pt-BR" sz="1600"/>
              <a:t>Criptografa e descriptografa a mensagem utilizando uma única chave privada; 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pt-BR" sz="1600"/>
              <a:t>Mais utilizada em transmissões de dados que não necessitem de alta segurança;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pt-BR" sz="1600"/>
              <a:t>É rápida e apenas os envolvidos podem conhecer a chave;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pt-BR" sz="1600"/>
              <a:t>O tamanho dos dados transmitidos é limitado pela chave;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pt-BR" sz="1600"/>
              <a:t>Alguns métodos são: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pt-BR" sz="1600"/>
              <a:t>Cifras de Substituição: Consiste na substituição das letras por outras;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pt-BR" sz="1600"/>
              <a:t>Cifras de Transposição: Consiste na troca da ordem das letras da mensagem através do uso de uma chave como “guia”;</a:t>
            </a:r>
            <a:endParaRPr sz="1600"/>
          </a:p>
          <a:p>
            <a:pPr indent="-330200" lvl="1" marL="914400" rtl="0" algn="l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pt-BR" sz="1600"/>
              <a:t>Cifra Matriz: Consiste nos métodos acima, com uma ênfase maior na segurança, utilizando multiplicação de matrizes.</a:t>
            </a:r>
            <a:endParaRPr sz="16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Revisão Bibliográfica - Criptografia Assimétrica </a:t>
            </a:r>
            <a:endParaRPr/>
          </a:p>
        </p:txBody>
      </p:sp>
      <p:sp>
        <p:nvSpPr>
          <p:cNvPr id="213" name="Google Shape;213;p3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Consiste na utilização de uma chave pública para criptografar e uma chave privada para descriptografar;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Mais utilizada em assinaturas digitais e autenticações;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Cria-se uma chave privada que será base para a criação da chave pública;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Um exemplo dessa criptografia é a RSA.</a:t>
            </a:r>
            <a:endParaRPr sz="18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Revisão Bibliográfica - Criptografia RSA </a:t>
            </a:r>
            <a:endParaRPr/>
          </a:p>
        </p:txBody>
      </p:sp>
      <p:sp>
        <p:nvSpPr>
          <p:cNvPr id="219" name="Google Shape;219;p35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Se baseia na dificuldade dos computadores em fatorar números extensos;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A chave pública consiste num par (e, n) e a chave privada num par (d, n)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Inicia-se com a escolha de dois números primos extensos, a partir deles são realizadas equações para definir as chaves e realizar a criptação e descriptação.</a:t>
            </a:r>
            <a:endParaRPr sz="18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Revisão Bibliográfica - Crivo de Eratóstenes</a:t>
            </a:r>
            <a:endParaRPr/>
          </a:p>
        </p:txBody>
      </p:sp>
      <p:sp>
        <p:nvSpPr>
          <p:cNvPr id="225" name="Google Shape;225;p36"/>
          <p:cNvSpPr txBox="1"/>
          <p:nvPr>
            <p:ph idx="1" type="body"/>
          </p:nvPr>
        </p:nvSpPr>
        <p:spPr>
          <a:xfrm>
            <a:off x="729450" y="174532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pt-BR" sz="1700"/>
              <a:t>Método para encontrar números primos até determinado valor;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pt-BR" sz="1700"/>
              <a:t>Realiza a raiz quadrada do valor limite, caso necessário será arredondado para baixo;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pt-BR" sz="1700"/>
              <a:t>Utiliza um vetor booleano de 2 até o valor desejado em que todos os valores são setados como True;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pt-BR" sz="1700"/>
              <a:t>Pega o primeiro valor primo do vetor, que é o 2, e realiza multiplicações dele;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pt-BR" sz="1700"/>
              <a:t>Os valores resultantes serão setados como false;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pt-BR" sz="1700"/>
              <a:t>Pega o próximo valor True do vetor e realiza o procedimento novamente;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pt-BR" sz="1700"/>
              <a:t>Essa verificação ocorrerá até chegar no valor da raiz quadrada obtida anteriormente.</a:t>
            </a:r>
            <a:endParaRPr sz="17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Desenvolvimento</a:t>
            </a:r>
            <a:r>
              <a:rPr lang="pt-BR"/>
              <a:t> </a:t>
            </a:r>
            <a:endParaRPr/>
          </a:p>
        </p:txBody>
      </p:sp>
      <p:sp>
        <p:nvSpPr>
          <p:cNvPr id="231" name="Google Shape;231;p37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Foi desenvolvido um ambiente de simulação para o internet banking para a realização de testes da camada de segurança desenvolvida baseada em endereço MAC para verificar e validar a autenticidade do acesso.</a:t>
            </a:r>
            <a:endParaRPr sz="18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Desenvolvimento</a:t>
            </a:r>
            <a:endParaRPr/>
          </a:p>
        </p:txBody>
      </p:sp>
      <p:sp>
        <p:nvSpPr>
          <p:cNvPr id="237" name="Google Shape;237;p38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38" name="Google Shape;238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0625" y="1853850"/>
            <a:ext cx="7462750" cy="2968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39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Desenvolvimento</a:t>
            </a:r>
            <a:endParaRPr/>
          </a:p>
        </p:txBody>
      </p:sp>
      <p:sp>
        <p:nvSpPr>
          <p:cNvPr id="244" name="Google Shape;244;p39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45" name="Google Shape;245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2650" y="1852100"/>
            <a:ext cx="4838700" cy="2714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40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Desenvolvimento</a:t>
            </a:r>
            <a:endParaRPr/>
          </a:p>
        </p:txBody>
      </p:sp>
      <p:sp>
        <p:nvSpPr>
          <p:cNvPr id="251" name="Google Shape;251;p40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52" name="Google Shape;252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4413" y="2218825"/>
            <a:ext cx="7115175" cy="1981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41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Desenvolvimento</a:t>
            </a:r>
            <a:endParaRPr/>
          </a:p>
        </p:txBody>
      </p:sp>
      <p:sp>
        <p:nvSpPr>
          <p:cNvPr id="258" name="Google Shape;258;p41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59" name="Google Shape;259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93638" y="2702500"/>
            <a:ext cx="2156735" cy="1013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Problema</a:t>
            </a:r>
            <a:endParaRPr/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Utilização de engenharia social;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Obtenção de dados sensíveis;</a:t>
            </a:r>
            <a:endParaRPr sz="18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42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Desenvolvimento - Camada de segurança</a:t>
            </a:r>
            <a:endParaRPr/>
          </a:p>
        </p:txBody>
      </p:sp>
      <p:sp>
        <p:nvSpPr>
          <p:cNvPr id="265" name="Google Shape;265;p42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Baseada no endereço MAC, dos equipamentos utilizados no acesso, que é verificado e validado ao tentar acessar a conta;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Caso não seja autorizado ocorre o bloqueio da conta, caso contrário, o acesso é permitido;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Com a conta bloqueada, o usuário pode desbloqueá-la sozinho através de uma senha especial fornecida a ele;</a:t>
            </a:r>
            <a:endParaRPr sz="18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3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43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72" name="Google Shape;272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7650" y="325550"/>
            <a:ext cx="7688700" cy="503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4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Desenvolvimento - Camada de segurança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44"/>
          <p:cNvSpPr txBox="1"/>
          <p:nvPr>
            <p:ph idx="1" type="body"/>
          </p:nvPr>
        </p:nvSpPr>
        <p:spPr>
          <a:xfrm>
            <a:off x="729450" y="2013000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pt-BR" sz="1700"/>
              <a:t>Sequência de Testes: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pt-BR" sz="1700"/>
              <a:t>1º - Entrar na conta;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pt-BR" sz="1700"/>
              <a:t>2º - Tentar entrar na conta com senha errada;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pt-BR" sz="1700"/>
              <a:t>3º - Tentar entrar numa conta bloqueada sem senha especial;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pt-BR" sz="1700"/>
              <a:t>4º - Tentar entrar numa conta bloqueada com senha especial;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pt-BR" sz="1700"/>
              <a:t>5º - Tentar entrar numa conta sem ter o endereço MAC validado e sem senha especial;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pt-BR" sz="1700"/>
              <a:t>6º - Tentar entrar numa conta sem ter o endereço MAC validado e com senha especial;</a:t>
            </a:r>
            <a:endParaRPr sz="1700"/>
          </a:p>
          <a:p>
            <a:pPr indent="-336550" lvl="1" marL="914400" rtl="0" algn="l">
              <a:spcBef>
                <a:spcPts val="0"/>
              </a:spcBef>
              <a:spcAft>
                <a:spcPts val="0"/>
              </a:spcAft>
              <a:buSzPts val="1700"/>
              <a:buChar char="○"/>
            </a:pPr>
            <a:r>
              <a:rPr lang="pt-BR" sz="1700"/>
              <a:t>7º - Demonstrar o bloqueio da conta;</a:t>
            </a:r>
            <a:endParaRPr sz="17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4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Desenvolvimento - Linguagem de Programação</a:t>
            </a:r>
            <a:endParaRPr/>
          </a:p>
        </p:txBody>
      </p:sp>
      <p:sp>
        <p:nvSpPr>
          <p:cNvPr id="284" name="Google Shape;284;p45"/>
          <p:cNvSpPr txBox="1"/>
          <p:nvPr>
            <p:ph idx="1" type="body"/>
          </p:nvPr>
        </p:nvSpPr>
        <p:spPr>
          <a:xfrm>
            <a:off x="727650" y="219462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Foi utilizado Python por conta da praticidade e segurança;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Possui código livre, que permite alterações para melhor adequar o desenvolvimento do trabalho;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É multiplataforma, o que permite a utilização do trabalho em diferente plataformas;</a:t>
            </a:r>
            <a:endParaRPr sz="18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4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Desenvolvimento - Banco de Dados</a:t>
            </a:r>
            <a:endParaRPr/>
          </a:p>
        </p:txBody>
      </p:sp>
      <p:sp>
        <p:nvSpPr>
          <p:cNvPr id="290" name="Google Shape;290;p46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Foi utilizado o Sqlite3 por ser nativo do Python, é rápido e possui boa integração com a linguagem;;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O banco de dados armazena informações de login e dados utilizados na criptografia;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Tem um formato básico, apenas para auxiliar a simulação.</a:t>
            </a:r>
            <a:endParaRPr sz="18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4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Desenvolvimento - Banco de Dados</a:t>
            </a:r>
            <a:endParaRPr/>
          </a:p>
        </p:txBody>
      </p:sp>
      <p:sp>
        <p:nvSpPr>
          <p:cNvPr id="296" name="Google Shape;296;p47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97" name="Google Shape;297;p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00450" y="3004638"/>
            <a:ext cx="1943100" cy="409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p4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9450" y="2272100"/>
            <a:ext cx="7688700" cy="417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4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Desenvolvimento - Criptografia </a:t>
            </a:r>
            <a:endParaRPr/>
          </a:p>
        </p:txBody>
      </p:sp>
      <p:sp>
        <p:nvSpPr>
          <p:cNvPr id="304" name="Google Shape;304;p48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Foi utilizado a criptografia RSA, por conta da dificuldade que apresenta na </a:t>
            </a:r>
            <a:r>
              <a:rPr lang="pt-BR" sz="1800"/>
              <a:t>tentativa</a:t>
            </a:r>
            <a:r>
              <a:rPr lang="pt-BR" sz="1800"/>
              <a:t> de quebrá-la;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Funcionamento: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pt-BR" sz="1800"/>
              <a:t>1º - Cria chaves, retornando 3 valores E, D e N, que compõe as chaves;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pt-BR" sz="1800"/>
              <a:t>2º - Passa os valores que compõe a chave pública (E, N) para a função que realiza a criptografia;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pt-BR" sz="1800"/>
              <a:t>3º - </a:t>
            </a:r>
            <a:r>
              <a:rPr lang="pt-BR" sz="1800"/>
              <a:t>Passa os valores que compõe a chave privada (D, N) para a função que realiza a descriptografia.</a:t>
            </a:r>
            <a:endParaRPr sz="18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49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Conclusão</a:t>
            </a:r>
            <a:endParaRPr/>
          </a:p>
        </p:txBody>
      </p:sp>
      <p:sp>
        <p:nvSpPr>
          <p:cNvPr id="310" name="Google Shape;310;p49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Através da endereço MAC foi possível desenvolver uma abordagem diferenciada da camada de segurança do internet banking;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Objetivos propostos atingidos;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Expostos problemas de segurança que devem ser resolvidos em trabalhos futuros, além da possibilidade da utilização da camada de segurança em outras atividades. </a:t>
            </a:r>
            <a:endParaRPr sz="18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50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Referências</a:t>
            </a:r>
            <a:r>
              <a:rPr lang="pt-BR"/>
              <a:t> </a:t>
            </a:r>
            <a:endParaRPr/>
          </a:p>
        </p:txBody>
      </p:sp>
      <p:sp>
        <p:nvSpPr>
          <p:cNvPr id="316" name="Google Shape;316;p50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●"/>
            </a:pPr>
            <a:r>
              <a:rPr lang="pt-BR">
                <a:solidFill>
                  <a:srgbClr val="000000"/>
                </a:solidFill>
              </a:rPr>
              <a:t>ARAGÃO, 	David Farias de. </a:t>
            </a:r>
            <a:r>
              <a:rPr b="1" lang="pt-BR">
                <a:solidFill>
                  <a:srgbClr val="000000"/>
                </a:solidFill>
              </a:rPr>
              <a:t>CRIMES CIBERNÉTICOS NA PÓS-MODERNIDADE: Direitos fundamentais e a efetividade da investigação criminal de fraudes bancárias eletrônicas no Brasil</a:t>
            </a:r>
            <a:r>
              <a:rPr lang="pt-BR">
                <a:solidFill>
                  <a:srgbClr val="000000"/>
                </a:solidFill>
              </a:rPr>
              <a:t>. Dissertação apresentada á Universidade Federal do Maranhão - UFMA, 2015.</a:t>
            </a:r>
            <a:endParaRPr>
              <a:solidFill>
                <a:srgbClr val="000000"/>
              </a:solidFill>
            </a:endParaRPr>
          </a:p>
          <a:p>
            <a:pPr indent="-3111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Arial"/>
              <a:buChar char="●"/>
            </a:pPr>
            <a:r>
              <a:rPr lang="pt-BR">
                <a:solidFill>
                  <a:srgbClr val="000000"/>
                </a:solidFill>
              </a:rPr>
              <a:t>ARBULU, Rafael. </a:t>
            </a:r>
            <a:r>
              <a:rPr b="1" lang="pt-BR">
                <a:solidFill>
                  <a:srgbClr val="000000"/>
                </a:solidFill>
              </a:rPr>
              <a:t>Fraudes bancárias</a:t>
            </a:r>
            <a:r>
              <a:rPr lang="pt-BR">
                <a:solidFill>
                  <a:srgbClr val="000000"/>
                </a:solidFill>
              </a:rPr>
              <a:t>:</a:t>
            </a:r>
            <a:r>
              <a:rPr b="1" lang="pt-BR">
                <a:solidFill>
                  <a:srgbClr val="000000"/>
                </a:solidFill>
              </a:rPr>
              <a:t> </a:t>
            </a:r>
            <a:r>
              <a:rPr lang="pt-BR">
                <a:solidFill>
                  <a:srgbClr val="000000"/>
                </a:solidFill>
              </a:rPr>
              <a:t>a culpa é sua ou do banco?. </a:t>
            </a:r>
            <a:r>
              <a:rPr b="1" lang="pt-BR">
                <a:solidFill>
                  <a:srgbClr val="000000"/>
                </a:solidFill>
              </a:rPr>
              <a:t>Olhar Digital</a:t>
            </a:r>
            <a:r>
              <a:rPr lang="pt-BR">
                <a:solidFill>
                  <a:srgbClr val="000000"/>
                </a:solidFill>
              </a:rPr>
              <a:t>.</a:t>
            </a:r>
            <a:r>
              <a:rPr b="1" lang="pt-BR">
                <a:solidFill>
                  <a:srgbClr val="000000"/>
                </a:solidFill>
              </a:rPr>
              <a:t> </a:t>
            </a:r>
            <a:r>
              <a:rPr lang="pt-BR">
                <a:solidFill>
                  <a:srgbClr val="000000"/>
                </a:solidFill>
              </a:rPr>
              <a:t>Disponível em: </a:t>
            </a:r>
            <a:r>
              <a:rPr b="1" lang="pt-BR">
                <a:solidFill>
                  <a:srgbClr val="000000"/>
                </a:solidFill>
              </a:rPr>
              <a:t>&lt;</a:t>
            </a:r>
            <a:r>
              <a:rPr lang="pt-BR" u="sng">
                <a:solidFill>
                  <a:srgbClr val="1155CC"/>
                </a:solidFill>
                <a:hlinkClick r:id="rId3"/>
              </a:rPr>
              <a:t>https://olhardigital.com.br/fique_seguro/noticia/brasil-o-terceiro-maior-pais-em-fraudes-bancarias/22475?pg=1</a:t>
            </a:r>
            <a:r>
              <a:rPr b="1" lang="pt-BR">
                <a:solidFill>
                  <a:srgbClr val="000000"/>
                </a:solidFill>
              </a:rPr>
              <a:t>&gt;</a:t>
            </a:r>
            <a:r>
              <a:rPr lang="pt-BR">
                <a:solidFill>
                  <a:srgbClr val="000000"/>
                </a:solidFill>
              </a:rPr>
              <a:t>. Acesso em 14 de Fevereiro de 2018.</a:t>
            </a:r>
            <a:endParaRPr>
              <a:solidFill>
                <a:srgbClr val="000000"/>
              </a:solidFill>
            </a:endParaRPr>
          </a:p>
          <a:p>
            <a:pPr indent="-3111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●"/>
            </a:pPr>
            <a:r>
              <a:rPr lang="pt-BR">
                <a:solidFill>
                  <a:srgbClr val="000000"/>
                </a:solidFill>
              </a:rPr>
              <a:t>BASTOS, Paulo Sérgio Siqueira, PEREIRA, Roberto Miguel. </a:t>
            </a:r>
            <a:r>
              <a:rPr b="1" lang="pt-BR">
                <a:solidFill>
                  <a:srgbClr val="000000"/>
                </a:solidFill>
              </a:rPr>
              <a:t>Fraudes Eletrônicas: O que há de novo?</a:t>
            </a:r>
            <a:r>
              <a:rPr lang="pt-BR">
                <a:solidFill>
                  <a:srgbClr val="000000"/>
                </a:solidFill>
              </a:rPr>
              <a:t>. Publicado na Revista de Contabilidade do Mestrado em Ciências Contábeis da UFRJ. 2007</a:t>
            </a:r>
            <a:endParaRPr>
              <a:solidFill>
                <a:srgbClr val="000000"/>
              </a:solidFill>
            </a:endParaRPr>
          </a:p>
          <a:p>
            <a:pPr indent="-3111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●"/>
            </a:pPr>
            <a:r>
              <a:rPr lang="pt-BR">
                <a:solidFill>
                  <a:srgbClr val="000000"/>
                </a:solidFill>
              </a:rPr>
              <a:t>BOLTON, R. J.; HAND, D. J., </a:t>
            </a:r>
            <a:r>
              <a:rPr b="1" lang="pt-BR">
                <a:solidFill>
                  <a:srgbClr val="000000"/>
                </a:solidFill>
              </a:rPr>
              <a:t>Unsupervised profiling methods for fraud detection</a:t>
            </a:r>
            <a:r>
              <a:rPr lang="pt-BR">
                <a:solidFill>
                  <a:srgbClr val="000000"/>
                </a:solidFill>
              </a:rPr>
              <a:t>. Conference on Credit Scoring and Credit Control 7, Edinburgh, UK, 5-7 Setembro, 2001.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51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Referências </a:t>
            </a:r>
            <a:endParaRPr/>
          </a:p>
        </p:txBody>
      </p:sp>
      <p:sp>
        <p:nvSpPr>
          <p:cNvPr id="322" name="Google Shape;322;p51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●"/>
            </a:pPr>
            <a:r>
              <a:rPr lang="pt-BR">
                <a:solidFill>
                  <a:srgbClr val="000000"/>
                </a:solidFill>
              </a:rPr>
              <a:t>BRUEL, Bruno Closs. </a:t>
            </a:r>
            <a:r>
              <a:rPr b="1" lang="pt-BR">
                <a:solidFill>
                  <a:srgbClr val="000000"/>
                </a:solidFill>
              </a:rPr>
              <a:t>PRINCIPAIS MOTIVOS PARA A NÃO UTILIZAÇÃO DO SERVIÇO DE INTERNET BANKING POR POTENCIAIS USUÁRIOS NA CIDADE DE PORTO ALEGRE.</a:t>
            </a:r>
            <a:r>
              <a:rPr lang="pt-BR">
                <a:solidFill>
                  <a:srgbClr val="000000"/>
                </a:solidFill>
              </a:rPr>
              <a:t> Dissertação apresentada á Universidade Federal do Rio Grande do Sul, 2009. </a:t>
            </a:r>
            <a:endParaRPr>
              <a:solidFill>
                <a:srgbClr val="000000"/>
              </a:solidFill>
            </a:endParaRPr>
          </a:p>
          <a:p>
            <a:pPr indent="-3111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●"/>
            </a:pPr>
            <a:r>
              <a:rPr lang="pt-BR">
                <a:solidFill>
                  <a:srgbClr val="000000"/>
                </a:solidFill>
              </a:rPr>
              <a:t>BURNETT. Steven. </a:t>
            </a:r>
            <a:r>
              <a:rPr b="1" lang="pt-BR">
                <a:solidFill>
                  <a:srgbClr val="000000"/>
                </a:solidFill>
              </a:rPr>
              <a:t>Criptografia e Segurança: o guia oficial RSA</a:t>
            </a:r>
            <a:r>
              <a:rPr lang="pt-BR">
                <a:solidFill>
                  <a:srgbClr val="000000"/>
                </a:solidFill>
              </a:rPr>
              <a:t>. 3 ed. Rio de Janeiro; Campus 2002.</a:t>
            </a:r>
            <a:endParaRPr>
              <a:solidFill>
                <a:srgbClr val="000000"/>
              </a:solidFill>
            </a:endParaRPr>
          </a:p>
          <a:p>
            <a:pPr indent="-3111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●"/>
            </a:pPr>
            <a:r>
              <a:rPr lang="pt-BR">
                <a:solidFill>
                  <a:srgbClr val="000000"/>
                </a:solidFill>
              </a:rPr>
              <a:t>CAVALCANTE, André L.B. </a:t>
            </a:r>
            <a:r>
              <a:rPr b="1" lang="pt-BR">
                <a:solidFill>
                  <a:srgbClr val="000000"/>
                </a:solidFill>
              </a:rPr>
              <a:t>Matemática II</a:t>
            </a:r>
            <a:r>
              <a:rPr lang="pt-BR">
                <a:solidFill>
                  <a:srgbClr val="000000"/>
                </a:solidFill>
              </a:rPr>
              <a:t>. Notas de Aula. Brasília. Editora UPIS 2004.</a:t>
            </a:r>
            <a:endParaRPr>
              <a:solidFill>
                <a:srgbClr val="000000"/>
              </a:solidFill>
            </a:endParaRPr>
          </a:p>
          <a:p>
            <a:pPr indent="-3111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●"/>
            </a:pPr>
            <a:r>
              <a:rPr lang="pt-BR">
                <a:solidFill>
                  <a:srgbClr val="000000"/>
                </a:solidFill>
              </a:rPr>
              <a:t>CAVALCANTE, André L.B.</a:t>
            </a:r>
            <a:r>
              <a:rPr b="1" lang="pt-BR">
                <a:solidFill>
                  <a:srgbClr val="000000"/>
                </a:solidFill>
              </a:rPr>
              <a:t>Teoria dos Números e Criptografia</a:t>
            </a:r>
            <a:r>
              <a:rPr lang="pt-BR">
                <a:solidFill>
                  <a:srgbClr val="000000"/>
                </a:solidFill>
              </a:rPr>
              <a:t>. Disponivel em &lt; </a:t>
            </a:r>
            <a:r>
              <a:rPr lang="pt-BR" u="sng">
                <a:solidFill>
                  <a:srgbClr val="1155CC"/>
                </a:solidFill>
                <a:hlinkClick r:id="rId3"/>
              </a:rPr>
              <a:t>http://ssystem08.upis.br/repositorio/media/revistas/revista_informatica/Cavalcante_teoria_numeros_criptografia_2005_UPIS.pdf</a:t>
            </a:r>
            <a:r>
              <a:rPr lang="pt-BR">
                <a:solidFill>
                  <a:srgbClr val="000000"/>
                </a:solidFill>
              </a:rPr>
              <a:t> &gt; . Acesso em 17 de Maio de 2018</a:t>
            </a:r>
            <a:endParaRPr>
              <a:solidFill>
                <a:srgbClr val="000000"/>
              </a:solidFill>
            </a:endParaRPr>
          </a:p>
          <a:p>
            <a:pPr indent="-3111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pt-BR">
                <a:solidFill>
                  <a:srgbClr val="000000"/>
                </a:solidFill>
              </a:rPr>
              <a:t>CORREIA, Márcio A.S., SANTOS, André L.M. dos, PONTE Pablo R. Ximenes, JUNIOR, Joaquim Celestino, CORREIA, Sérgio Luis O.B. Segurança em Internet Banking. Apresentado no VIII Simposio Brasileiro em Segurança da Informação e de Sistemas Computacionais. 2008.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Objetivos</a:t>
            </a:r>
            <a:endParaRPr/>
          </a:p>
        </p:txBody>
      </p:sp>
      <p:sp>
        <p:nvSpPr>
          <p:cNvPr id="105" name="Google Shape;105;p16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Implementar uma camada de segurança que utiliza o endereço MAC, para validar e autenticar o usuário em uma simulação do internet banking, para impedir o acesso não autorizado.</a:t>
            </a:r>
            <a:endParaRPr sz="18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52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Referências </a:t>
            </a:r>
            <a:endParaRPr/>
          </a:p>
        </p:txBody>
      </p:sp>
      <p:sp>
        <p:nvSpPr>
          <p:cNvPr id="328" name="Google Shape;328;p52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Char char="●"/>
            </a:pPr>
            <a:r>
              <a:rPr lang="pt-BR">
                <a:solidFill>
                  <a:srgbClr val="000000"/>
                </a:solidFill>
              </a:rPr>
              <a:t>FIARRESGA, Victor Manuel Calhabrês. Criptografia e Matemática. Dissertação apresentada a Universidade de Lisboa, 2010.</a:t>
            </a:r>
            <a:endParaRPr>
              <a:solidFill>
                <a:srgbClr val="000000"/>
              </a:solidFill>
            </a:endParaRPr>
          </a:p>
          <a:p>
            <a:pPr indent="-3111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Arial"/>
              <a:buChar char="●"/>
            </a:pPr>
            <a:r>
              <a:rPr lang="pt-BR">
                <a:solidFill>
                  <a:srgbClr val="000000"/>
                </a:solidFill>
              </a:rPr>
              <a:t>FRAUDES bancárias pela internet. </a:t>
            </a:r>
            <a:r>
              <a:rPr b="1" lang="pt-BR">
                <a:solidFill>
                  <a:srgbClr val="000000"/>
                </a:solidFill>
              </a:rPr>
              <a:t>Culturamix</a:t>
            </a:r>
            <a:r>
              <a:rPr lang="pt-BR">
                <a:solidFill>
                  <a:srgbClr val="000000"/>
                </a:solidFill>
              </a:rPr>
              <a:t>. Disponível em: &lt;</a:t>
            </a:r>
            <a:r>
              <a:rPr lang="pt-BR" u="sng">
                <a:solidFill>
                  <a:srgbClr val="1155CC"/>
                </a:solidFill>
                <a:hlinkClick r:id="rId3"/>
              </a:rPr>
              <a:t>http://tecnologia.culturamix.com/internet/fraudes-bancarias-pela-internet</a:t>
            </a:r>
            <a:r>
              <a:rPr lang="pt-BR">
                <a:solidFill>
                  <a:srgbClr val="000000"/>
                </a:solidFill>
              </a:rPr>
              <a:t>&gt;. Acesso em 25 de Fevereiro de 2018.</a:t>
            </a:r>
            <a:endParaRPr>
              <a:solidFill>
                <a:srgbClr val="000000"/>
              </a:solidFill>
            </a:endParaRPr>
          </a:p>
          <a:p>
            <a:pPr indent="-3111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●"/>
            </a:pPr>
            <a:r>
              <a:rPr lang="pt-BR">
                <a:solidFill>
                  <a:srgbClr val="000000"/>
                </a:solidFill>
              </a:rPr>
              <a:t>FRIGO, Anne Dinaura. </a:t>
            </a:r>
            <a:r>
              <a:rPr b="1" lang="pt-BR">
                <a:solidFill>
                  <a:srgbClr val="000000"/>
                </a:solidFill>
              </a:rPr>
              <a:t>Instituições bancárias: as fraudes via internet banking, com cartões e suas medidas preventivas</a:t>
            </a:r>
            <a:r>
              <a:rPr lang="pt-BR">
                <a:solidFill>
                  <a:srgbClr val="000000"/>
                </a:solidFill>
              </a:rPr>
              <a:t>.  Dissertação apresentada à Universidade Federal do Paraná, 2013.</a:t>
            </a:r>
            <a:endParaRPr>
              <a:solidFill>
                <a:srgbClr val="000000"/>
              </a:solidFill>
            </a:endParaRPr>
          </a:p>
          <a:p>
            <a:pPr indent="-3111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pt-BR">
                <a:solidFill>
                  <a:srgbClr val="000000"/>
                </a:solidFill>
              </a:rPr>
              <a:t>GUISS, Alexandre. O que é um endereço MAC e como fazer para descobri-lo no seu computador ou smartphone. Disponivel em: &lt;</a:t>
            </a:r>
            <a:r>
              <a:rPr lang="pt-BR" u="sng">
                <a:solidFill>
                  <a:srgbClr val="1155CC"/>
                </a:solidFill>
                <a:hlinkClick r:id="rId4"/>
              </a:rPr>
              <a:t>https://www.tecmundo.com.br/internet/5483-o-que-e-um-endereco-mac-e-como-fazer-para-descobri-lo-no-seu-computador-ou-smartphone.htm</a:t>
            </a:r>
            <a:r>
              <a:rPr lang="pt-BR">
                <a:solidFill>
                  <a:srgbClr val="000000"/>
                </a:solidFill>
              </a:rPr>
              <a:t>&gt; . Acesso em 19 de Maio de 2018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53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Referências </a:t>
            </a:r>
            <a:endParaRPr/>
          </a:p>
        </p:txBody>
      </p:sp>
      <p:sp>
        <p:nvSpPr>
          <p:cNvPr id="334" name="Google Shape;334;p53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●"/>
            </a:pPr>
            <a:r>
              <a:rPr lang="pt-BR">
                <a:solidFill>
                  <a:srgbClr val="000000"/>
                </a:solidFill>
              </a:rPr>
              <a:t>HEFEZ, Abramo. </a:t>
            </a:r>
            <a:r>
              <a:rPr b="1" lang="pt-BR">
                <a:solidFill>
                  <a:srgbClr val="000000"/>
                </a:solidFill>
              </a:rPr>
              <a:t>Iniciação à Aritmética</a:t>
            </a:r>
            <a:r>
              <a:rPr lang="pt-BR">
                <a:solidFill>
                  <a:srgbClr val="000000"/>
                </a:solidFill>
              </a:rPr>
              <a:t>. OBMEP. Niterói, 2009. </a:t>
            </a:r>
            <a:endParaRPr>
              <a:solidFill>
                <a:srgbClr val="000000"/>
              </a:solidFill>
            </a:endParaRPr>
          </a:p>
          <a:p>
            <a:pPr indent="-311150" lvl="0" marL="457200" rtl="0" algn="just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●"/>
            </a:pPr>
            <a:r>
              <a:rPr lang="pt-BR">
                <a:solidFill>
                  <a:srgbClr val="000000"/>
                </a:solidFill>
              </a:rPr>
              <a:t>INTRODUÇÃO ao mundo das fraudes. </a:t>
            </a:r>
            <a:r>
              <a:rPr b="1" lang="pt-BR">
                <a:solidFill>
                  <a:srgbClr val="000000"/>
                </a:solidFill>
              </a:rPr>
              <a:t>Monitor das Fraudes</a:t>
            </a:r>
            <a:r>
              <a:rPr lang="pt-BR">
                <a:solidFill>
                  <a:srgbClr val="000000"/>
                </a:solidFill>
              </a:rPr>
              <a:t>. Disponível em: &lt;</a:t>
            </a:r>
            <a:r>
              <a:rPr lang="pt-BR" u="sng">
                <a:solidFill>
                  <a:schemeClr val="hlink"/>
                </a:solidFill>
                <a:hlinkClick r:id="rId3"/>
              </a:rPr>
              <a:t>http://www.fraudes.org/showpage1.asp?pg=2</a:t>
            </a:r>
            <a:r>
              <a:rPr lang="pt-BR">
                <a:solidFill>
                  <a:srgbClr val="000000"/>
                </a:solidFill>
              </a:rPr>
              <a:t>&gt;. Acesso em 17 de Maio de 2018.</a:t>
            </a:r>
            <a:endParaRPr>
              <a:solidFill>
                <a:srgbClr val="000000"/>
              </a:solidFill>
            </a:endParaRPr>
          </a:p>
          <a:p>
            <a:pPr indent="-3111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Char char="●"/>
            </a:pPr>
            <a:r>
              <a:rPr lang="pt-BR">
                <a:solidFill>
                  <a:srgbClr val="000000"/>
                </a:solidFill>
              </a:rPr>
              <a:t>LAU, Marcelo. </a:t>
            </a:r>
            <a:r>
              <a:rPr b="1" lang="pt-BR">
                <a:solidFill>
                  <a:srgbClr val="000000"/>
                </a:solidFill>
              </a:rPr>
              <a:t>Análise das fraudes aplicadas sobre o ambiente Internet Banking</a:t>
            </a:r>
            <a:r>
              <a:rPr lang="pt-BR">
                <a:solidFill>
                  <a:srgbClr val="000000"/>
                </a:solidFill>
              </a:rPr>
              <a:t>. Dissertação apresentada à Escola Politécnica de São Paulo, 2006. </a:t>
            </a:r>
            <a:endParaRPr>
              <a:solidFill>
                <a:srgbClr val="000000"/>
              </a:solidFill>
            </a:endParaRPr>
          </a:p>
          <a:p>
            <a:pPr indent="-3111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Arial"/>
              <a:buChar char="●"/>
            </a:pPr>
            <a:r>
              <a:rPr lang="pt-BR">
                <a:solidFill>
                  <a:srgbClr val="000000"/>
                </a:solidFill>
              </a:rPr>
              <a:t>PINHEIRO, José Mauricio Santos. </a:t>
            </a:r>
            <a:r>
              <a:rPr b="1" lang="pt-BR">
                <a:solidFill>
                  <a:srgbClr val="000000"/>
                </a:solidFill>
              </a:rPr>
              <a:t>Cifras em Bloco e Cifras de Fluxo</a:t>
            </a:r>
            <a:r>
              <a:rPr lang="pt-BR">
                <a:solidFill>
                  <a:srgbClr val="000000"/>
                </a:solidFill>
              </a:rPr>
              <a:t>. Disponível em:</a:t>
            </a:r>
            <a:r>
              <a:rPr b="1" lang="pt-BR">
                <a:solidFill>
                  <a:srgbClr val="000000"/>
                </a:solidFill>
              </a:rPr>
              <a:t> </a:t>
            </a:r>
            <a:r>
              <a:rPr lang="pt-BR">
                <a:solidFill>
                  <a:srgbClr val="000000"/>
                </a:solidFill>
              </a:rPr>
              <a:t>&lt;</a:t>
            </a:r>
            <a:r>
              <a:rPr lang="pt-BR" u="sng">
                <a:solidFill>
                  <a:srgbClr val="1155CC"/>
                </a:solidFill>
                <a:hlinkClick r:id="rId4"/>
              </a:rPr>
              <a:t>http://www.projetoderedes.com.br/artigos/artigo_cifras_em_bloco_cifras_de_fluxo.php</a:t>
            </a:r>
            <a:r>
              <a:rPr lang="pt-BR">
                <a:solidFill>
                  <a:srgbClr val="000000"/>
                </a:solidFill>
              </a:rPr>
              <a:t>&gt;. Acesso em 17 de Março de 2018.</a:t>
            </a:r>
            <a:endParaRPr>
              <a:solidFill>
                <a:srgbClr val="000000"/>
              </a:solidFill>
            </a:endParaRPr>
          </a:p>
          <a:p>
            <a:pPr indent="-31115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Arial"/>
              <a:buChar char="●"/>
            </a:pPr>
            <a:r>
              <a:rPr lang="pt-BR">
                <a:solidFill>
                  <a:srgbClr val="000000"/>
                </a:solidFill>
              </a:rPr>
              <a:t>ROHR, Altieres. </a:t>
            </a:r>
            <a:r>
              <a:rPr b="1" lang="pt-BR">
                <a:solidFill>
                  <a:srgbClr val="000000"/>
                </a:solidFill>
              </a:rPr>
              <a:t>Conheça a nova técnica usada para fraudes bancárias pela internet. Globo</a:t>
            </a:r>
            <a:r>
              <a:rPr lang="pt-BR">
                <a:solidFill>
                  <a:srgbClr val="000000"/>
                </a:solidFill>
              </a:rPr>
              <a:t>. Disponível em: &lt;</a:t>
            </a:r>
            <a:r>
              <a:rPr lang="pt-BR" u="sng">
                <a:solidFill>
                  <a:srgbClr val="1155CC"/>
                </a:solidFill>
                <a:hlinkClick r:id="rId5"/>
              </a:rPr>
              <a:t>http://g1.globo.com/tecnologia/noticia/2011/02/conheca-nova-tecnica-usada-para-fraudes-bancarias-pela-internet.html</a:t>
            </a:r>
            <a:r>
              <a:rPr lang="pt-BR">
                <a:solidFill>
                  <a:srgbClr val="000000"/>
                </a:solidFill>
              </a:rPr>
              <a:t>&gt;. Acesso em 25 de Fevereiro de 2018.</a:t>
            </a:r>
            <a:endParaRPr>
              <a:solidFill>
                <a:srgbClr val="000000"/>
              </a:solidFill>
            </a:endParaRPr>
          </a:p>
          <a:p>
            <a:pPr indent="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5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Referências </a:t>
            </a:r>
            <a:endParaRPr/>
          </a:p>
        </p:txBody>
      </p:sp>
      <p:sp>
        <p:nvSpPr>
          <p:cNvPr id="340" name="Google Shape;340;p5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just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pt-BR">
                <a:solidFill>
                  <a:srgbClr val="000000"/>
                </a:solidFill>
              </a:rPr>
              <a:t>SILBERSCHATZ, Abraham, KORTH, Henry F., SUDARSHAN, S.. Sistema de Banco de Dados. 6 ed. Rio de Janeiro, Campus, 2012.</a:t>
            </a:r>
            <a:endParaRPr>
              <a:solidFill>
                <a:srgbClr val="000000"/>
              </a:solidFill>
            </a:endParaRPr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pt-BR">
                <a:solidFill>
                  <a:srgbClr val="000000"/>
                </a:solidFill>
              </a:rPr>
              <a:t>WRIGHT, Joshua. </a:t>
            </a:r>
            <a:r>
              <a:rPr b="1" lang="pt-BR">
                <a:solidFill>
                  <a:srgbClr val="000000"/>
                </a:solidFill>
              </a:rPr>
              <a:t>Detecting Wireless LAN MAC Address Spoofing</a:t>
            </a:r>
            <a:r>
              <a:rPr lang="pt-BR">
                <a:solidFill>
                  <a:srgbClr val="000000"/>
                </a:solidFill>
              </a:rPr>
              <a:t>. 2003. Disponível em:.&lt;</a:t>
            </a:r>
            <a:r>
              <a:rPr lang="pt-BR" u="sng">
                <a:solidFill>
                  <a:srgbClr val="1155CC"/>
                </a:solidFill>
                <a:hlinkClick r:id="rId3"/>
              </a:rPr>
              <a:t>http://target0.be/madchat/reseau/wireless/wlan-mac-spoof.pdf</a:t>
            </a:r>
            <a:r>
              <a:rPr lang="pt-BR">
                <a:solidFill>
                  <a:srgbClr val="000000"/>
                </a:solidFill>
              </a:rPr>
              <a:t>&gt;. Acesso em 15 de Maio de 2018.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Justificativa</a:t>
            </a:r>
            <a:endParaRPr/>
          </a:p>
        </p:txBody>
      </p:sp>
      <p:sp>
        <p:nvSpPr>
          <p:cNvPr id="111" name="Google Shape;111;p17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Evitar a ocorrência de fraudes;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Identificar equipamentos utilizados;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Tornar viável ações contra os fraudadores. </a:t>
            </a:r>
            <a:endParaRPr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Revisão Bibliográfica - Fraudes </a:t>
            </a:r>
            <a:endParaRPr/>
          </a:p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Distorção intencional da verdade;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Grande problema para instituições financeiras;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Evolução das fraudes e das medidas de segurança.</a:t>
            </a:r>
            <a:endParaRPr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9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Revisão Bibliográfica -Tipos de Fraudes </a:t>
            </a:r>
            <a:endParaRPr/>
          </a:p>
        </p:txBody>
      </p:sp>
      <p:sp>
        <p:nvSpPr>
          <p:cNvPr id="123" name="Google Shape;123;p19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Spam: mensagem eletrônica não solicitada;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3 tipos principais utilizadas no meio da internet: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pt-BR" sz="1800"/>
              <a:t>Scam;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pt-BR" sz="1800"/>
              <a:t>Phishing Scam;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pt-BR" sz="1800"/>
              <a:t>Pharming.</a:t>
            </a:r>
            <a:endParaRPr sz="1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Revisão Bibliográfica - Scam </a:t>
            </a:r>
            <a:endParaRPr/>
          </a:p>
        </p:txBody>
      </p:sp>
      <p:sp>
        <p:nvSpPr>
          <p:cNvPr id="129" name="Google Shape;129;p20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Natureza fraudulenta;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Intuito de adquirir vantagem sobre as vítimas;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Pode ser caracterizado de 2 formas: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pt-BR" sz="1800"/>
              <a:t>Spoofing: fraudador se passa por empresa ou pessoa;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pt-BR" sz="1800"/>
              <a:t>Phishing: fraudador tenta obter dados pessoais.</a:t>
            </a:r>
            <a:endParaRPr sz="1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Revisão Bibliográfica - Phishing Scam </a:t>
            </a:r>
            <a:endParaRPr/>
          </a:p>
        </p:txBody>
      </p:sp>
      <p:sp>
        <p:nvSpPr>
          <p:cNvPr id="135" name="Google Shape;135;p21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Tipo de Scam;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Possui link de páginas fraudulentas em seu conteúdo;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t-BR" sz="1800"/>
              <a:t>Seu objetivo é obter informações pessoais sensíveis.</a:t>
            </a:r>
            <a:endParaRPr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