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</p:sldIdLst>
  <p:sldSz cy="5143500" cx="9144000"/>
  <p:notesSz cx="6858000" cy="9144000"/>
  <p:embeddedFontLst>
    <p:embeddedFont>
      <p:font typeface="Raleway"/>
      <p:regular r:id="rId43"/>
      <p:bold r:id="rId44"/>
      <p:italic r:id="rId45"/>
      <p:boldItalic r:id="rId46"/>
    </p:embeddedFont>
    <p:embeddedFont>
      <p:font typeface="Nunito"/>
      <p:regular r:id="rId47"/>
      <p:bold r:id="rId48"/>
      <p:italic r:id="rId49"/>
      <p:boldItalic r:id="rId50"/>
    </p:embeddedFont>
    <p:embeddedFont>
      <p:font typeface="Lato"/>
      <p:regular r:id="rId51"/>
      <p:bold r:id="rId52"/>
      <p:italic r:id="rId53"/>
      <p:boldItalic r:id="rId54"/>
    </p:embeddedFont>
    <p:embeddedFont>
      <p:font typeface="Montserrat"/>
      <p:regular r:id="rId55"/>
      <p:bold r:id="rId56"/>
      <p:italic r:id="rId57"/>
      <p:boldItalic r:id="rId5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font" Target="fonts/Raleway-bold.fntdata"/><Relationship Id="rId43" Type="http://schemas.openxmlformats.org/officeDocument/2006/relationships/font" Target="fonts/Raleway-regular.fntdata"/><Relationship Id="rId46" Type="http://schemas.openxmlformats.org/officeDocument/2006/relationships/font" Target="fonts/Raleway-boldItalic.fntdata"/><Relationship Id="rId45" Type="http://schemas.openxmlformats.org/officeDocument/2006/relationships/font" Target="fonts/Raleway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Nunito-bold.fntdata"/><Relationship Id="rId47" Type="http://schemas.openxmlformats.org/officeDocument/2006/relationships/font" Target="fonts/Nunito-regular.fntdata"/><Relationship Id="rId49" Type="http://schemas.openxmlformats.org/officeDocument/2006/relationships/font" Target="fonts/Nunit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Lato-regular.fntdata"/><Relationship Id="rId50" Type="http://schemas.openxmlformats.org/officeDocument/2006/relationships/font" Target="fonts/Nunito-boldItalic.fntdata"/><Relationship Id="rId53" Type="http://schemas.openxmlformats.org/officeDocument/2006/relationships/font" Target="fonts/Lato-italic.fntdata"/><Relationship Id="rId52" Type="http://schemas.openxmlformats.org/officeDocument/2006/relationships/font" Target="fonts/Lato-bold.fntdata"/><Relationship Id="rId11" Type="http://schemas.openxmlformats.org/officeDocument/2006/relationships/slide" Target="slides/slide7.xml"/><Relationship Id="rId55" Type="http://schemas.openxmlformats.org/officeDocument/2006/relationships/font" Target="fonts/Montserrat-regular.fntdata"/><Relationship Id="rId10" Type="http://schemas.openxmlformats.org/officeDocument/2006/relationships/slide" Target="slides/slide6.xml"/><Relationship Id="rId54" Type="http://schemas.openxmlformats.org/officeDocument/2006/relationships/font" Target="fonts/Lato-boldItalic.fntdata"/><Relationship Id="rId13" Type="http://schemas.openxmlformats.org/officeDocument/2006/relationships/slide" Target="slides/slide9.xml"/><Relationship Id="rId57" Type="http://schemas.openxmlformats.org/officeDocument/2006/relationships/font" Target="fonts/Montserrat-italic.fntdata"/><Relationship Id="rId12" Type="http://schemas.openxmlformats.org/officeDocument/2006/relationships/slide" Target="slides/slide8.xml"/><Relationship Id="rId56" Type="http://schemas.openxmlformats.org/officeDocument/2006/relationships/font" Target="fonts/Montserrat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58" Type="http://schemas.openxmlformats.org/officeDocument/2006/relationships/font" Target="fonts/Montserrat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f88252dc4_0_1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f88252dc4_0_1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f88252dc4_0_10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f88252dc4_0_10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f88252dc4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f88252dc4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f88252dc4_0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f88252dc4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edcc21d19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edcc21d19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edcc21d19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edcc21d19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7f18d9eb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7f18d9eb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f88252dc4_0_1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f88252dc4_0_1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47f18d9eb0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47f18d9eb0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47f18d9eb0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47f18d9eb0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47f18d9eb0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47f18d9eb0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47f18d9eb0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47f18d9eb0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7f18d9eb0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7f18d9eb0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7f18d9eb0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47f18d9eb0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7f18d9eb0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47f18d9eb0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47f18d9eb0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47f18d9eb0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47f18d9eb0_0_2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47f18d9eb0_0_2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47f18d9eb0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47f18d9eb0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47f18d9eb0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47f18d9eb0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7f18d9eb0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7f18d9eb0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47f18d9eb0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47f18d9eb0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f88252dc4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f88252dc4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7f18d9eb0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7f18d9eb0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47f18d9eb0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47f18d9eb0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47f18d9eb0_0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47f18d9eb0_0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47f18d9eb0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47f18d9eb0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47f18d9eb0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47f18d9eb0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47f18d9eb0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47f18d9eb0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47f18d9eb0_0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47f18d9eb0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47f18d9eb0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47f18d9eb0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f88252dc4_0_1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f88252dc4_0_1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edcc21d1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edcc21d1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edcc21d1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edcc21d1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edcc21d1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edcc21d1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7f18d9eb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7f18d9eb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f88252dc4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f88252dc4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f88252dc4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f88252dc4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10" name="Google Shape;10;p2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" name="Google Shape;15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8" name="Google Shape;18;p2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Confidencial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19;p2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Personalizado para</a:t>
            </a: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pt-BR" sz="600">
                <a:latin typeface="Raleway"/>
                <a:ea typeface="Raleway"/>
                <a:cs typeface="Raleway"/>
                <a:sym typeface="Raleway"/>
              </a:rPr>
              <a:t>Nome da empresa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2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Versão</a:t>
            </a: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 1.0</a:t>
            </a:r>
            <a:endParaRPr b="1" sz="6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11" name="Google Shape;111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1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15" name="Google Shape;115;p11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6" name="Google Shape;116;p11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1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8" name="Google Shape;118;p11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1" name="Google Shape;121;p1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2" name="Google Shape;122;p1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4" name="Google Shape;124;p1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5" name="Google Shape;125;p1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6" name="Google Shape;126;p1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28" name="Google Shape;128;p12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9" name="Google Shape;129;p12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0" name="Google Shape;130;p12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12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34" name="Google Shape;134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35" name="Google Shape;135;p1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6" name="Google Shape;136;p1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7" name="Google Shape;137;p1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1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41" name="Google Shape;141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3" name="Google Shape;143;p1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4" name="Google Shape;144;p1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5" name="Google Shape;145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46" name="Google Shape;146;p1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7" name="Google Shape;147;p1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8" name="Google Shape;148;p1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9" name="Google Shape;149;p1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52" name="Google Shape;152;p1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3" name="Google Shape;153;p1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" name="Google Shape;154;p1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5" name="Google Shape;155;p1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C">
  <p:cSld name="SECTION_HEADER_1">
    <p:bg>
      <p:bgPr>
        <a:solidFill>
          <a:schemeClr val="dk1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 txBox="1"/>
          <p:nvPr>
            <p:ph type="title"/>
          </p:nvPr>
        </p:nvSpPr>
        <p:spPr>
          <a:xfrm>
            <a:off x="1308150" y="1318650"/>
            <a:ext cx="711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158" name="Google Shape;15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59" name="Google Shape;159;p16"/>
          <p:cNvSpPr txBox="1"/>
          <p:nvPr/>
        </p:nvSpPr>
        <p:spPr>
          <a:xfrm>
            <a:off x="226550" y="78500"/>
            <a:ext cx="9981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Confidencial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16"/>
          <p:cNvSpPr txBox="1"/>
          <p:nvPr/>
        </p:nvSpPr>
        <p:spPr>
          <a:xfrm>
            <a:off x="1296767" y="78500"/>
            <a:ext cx="21006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Personalizado para</a:t>
            </a:r>
            <a:r>
              <a:rPr lang="pt-BR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pt-BR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Nome da empresa</a:t>
            </a:r>
            <a:endParaRPr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8213935" y="78500"/>
            <a:ext cx="705900" cy="32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Versão</a:t>
            </a:r>
            <a:r>
              <a:rPr lang="pt-BR" sz="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1.0</a:t>
            </a:r>
            <a:endParaRPr b="1" sz="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_alt1">
  <p:cSld name="SECTION_HEADER_2">
    <p:bg>
      <p:bgPr>
        <a:solidFill>
          <a:srgbClr val="434343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4" name="Google Shape;164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" name="Google Shape;166;p1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7" name="Google Shape;167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68" name="Google Shape;168;p1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9" name="Google Shape;169;p1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0" name="Google Shape;170;p1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1" name="Google Shape;171;p1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_alt1">
  <p:cSld name="TITLE_1">
    <p:bg>
      <p:bgPr>
        <a:solidFill>
          <a:schemeClr val="lt2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429987889_edited.jpg" id="22" name="Google Shape;22;p3"/>
          <p:cNvPicPr preferRelativeResize="0"/>
          <p:nvPr/>
        </p:nvPicPr>
        <p:blipFill rotWithShape="1">
          <a:blip r:embed="rId2">
            <a:alphaModFix/>
          </a:blip>
          <a:srcRect b="23591" l="0" r="0" t="21799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4" name="Google Shape;24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5" name="Google Shape;25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" name="Google Shape;27;p3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30" name="Google Shape;30;p3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" name="Google Shape;31;p3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" name="Google Shape;32;p3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" name="Google Shape;33;p3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6" name="Google Shape;3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" name="Google Shape;38;p4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40" name="Google Shape;40;p4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4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" name="Google Shape;42;p4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" name="Google Shape;43;p4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7" name="Google Shape;47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" name="Google Shape;49;p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" name="Google Shape;50;p5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" name="Google Shape;51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2" name="Google Shape;52;p5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" name="Google Shape;53;p5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" name="Google Shape;54;p5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5" name="Google Shape;55;p5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ody only">
  <p:cSld name="TITLE_AND_BODY_1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9" name="Google Shape;59;p6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" name="Google Shape;60;p6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" name="Google Shape;61;p6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" name="Google Shape;62;p6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" name="Google Shape;63;p6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_alt2">
  <p:cSld name="TITLE_AND_BODY_1_1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65" name="Google Shape;65;p7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68" name="Google Shape;68;p7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" name="Google Shape;69;p7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0" name="Google Shape;70;p7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" name="Google Shape;71;p7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6" name="Google Shape;76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8" name="Google Shape;78;p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Google Shape;79;p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0" name="Google Shape;80;p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1" name="Google Shape;81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82" name="Google Shape;82;p8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8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8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8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8" name="Google Shape;88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9" name="Google Shape;89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" name="Google Shape;91;p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2" name="Google Shape;92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93" name="Google Shape;93;p9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4" name="Google Shape;94;p9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5" name="Google Shape;95;p9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6" name="Google Shape;96;p9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" name="Google Shape;99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0" name="Google Shape;100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2" name="Google Shape;102;p1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05" name="Google Shape;105;p10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6" name="Google Shape;106;p10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10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10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g"/><Relationship Id="rId4" Type="http://schemas.openxmlformats.org/officeDocument/2006/relationships/image" Target="../media/image18.jpg"/><Relationship Id="rId5" Type="http://schemas.openxmlformats.org/officeDocument/2006/relationships/image" Target="../media/image1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"/>
          <p:cNvSpPr txBox="1"/>
          <p:nvPr>
            <p:ph type="ctrTitle"/>
          </p:nvPr>
        </p:nvSpPr>
        <p:spPr>
          <a:xfrm>
            <a:off x="729575" y="1283800"/>
            <a:ext cx="6855900" cy="17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000000"/>
                </a:solidFill>
              </a:rPr>
              <a:t>Plataforma Para Análise de Gastos Financeiros Utilizando Data Visualization</a:t>
            </a:r>
            <a:endParaRPr sz="3600"/>
          </a:p>
        </p:txBody>
      </p:sp>
      <p:sp>
        <p:nvSpPr>
          <p:cNvPr id="177" name="Google Shape;177;p18"/>
          <p:cNvSpPr txBox="1"/>
          <p:nvPr>
            <p:ph idx="1" type="subTitle"/>
          </p:nvPr>
        </p:nvSpPr>
        <p:spPr>
          <a:xfrm>
            <a:off x="729563" y="2998272"/>
            <a:ext cx="48909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Aluna:		Karoline Keiko Ikenami	RA 131021151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/>
              <a:t>Orientador: 	Profa. Dra. Simone das G. Domingues Prado</a:t>
            </a:r>
            <a:endParaRPr sz="1200"/>
          </a:p>
        </p:txBody>
      </p:sp>
      <p:sp>
        <p:nvSpPr>
          <p:cNvPr id="178" name="Google Shape;178;p18"/>
          <p:cNvSpPr/>
          <p:nvPr/>
        </p:nvSpPr>
        <p:spPr>
          <a:xfrm>
            <a:off x="1342075" y="158675"/>
            <a:ext cx="1904100" cy="25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8"/>
          <p:cNvSpPr txBox="1"/>
          <p:nvPr/>
        </p:nvSpPr>
        <p:spPr>
          <a:xfrm>
            <a:off x="1302400" y="0"/>
            <a:ext cx="69555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latin typeface="Raleway"/>
                <a:ea typeface="Raleway"/>
                <a:cs typeface="Raleway"/>
                <a:sym typeface="Raleway"/>
              </a:rPr>
              <a:t>Universidade Estadual Paulista "Júlio de Mesquita Filho" (UNESP) - Faculdade de Ciências (FC) - Departamento de Computação - Bacharelado em Ciência da Computação</a:t>
            </a:r>
            <a:endParaRPr sz="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0" name="Google Shape;180;p18"/>
          <p:cNvSpPr/>
          <p:nvPr/>
        </p:nvSpPr>
        <p:spPr>
          <a:xfrm>
            <a:off x="244625" y="145450"/>
            <a:ext cx="614700" cy="18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8"/>
          <p:cNvSpPr txBox="1"/>
          <p:nvPr/>
        </p:nvSpPr>
        <p:spPr>
          <a:xfrm>
            <a:off x="323950" y="0"/>
            <a:ext cx="10644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Nov  2018</a:t>
            </a:r>
            <a:endParaRPr sz="6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18"/>
          <p:cNvSpPr/>
          <p:nvPr/>
        </p:nvSpPr>
        <p:spPr>
          <a:xfrm>
            <a:off x="8059450" y="136375"/>
            <a:ext cx="974100" cy="25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7"/>
          <p:cNvSpPr txBox="1"/>
          <p:nvPr>
            <p:ph type="title"/>
          </p:nvPr>
        </p:nvSpPr>
        <p:spPr>
          <a:xfrm>
            <a:off x="728344" y="1318650"/>
            <a:ext cx="22077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Tecnologias</a:t>
            </a:r>
            <a:endParaRPr b="0"/>
          </a:p>
        </p:txBody>
      </p:sp>
      <p:sp>
        <p:nvSpPr>
          <p:cNvPr id="250" name="Google Shape;250;p27"/>
          <p:cNvSpPr txBox="1"/>
          <p:nvPr>
            <p:ph idx="1" type="body"/>
          </p:nvPr>
        </p:nvSpPr>
        <p:spPr>
          <a:xfrm>
            <a:off x="721250" y="1965150"/>
            <a:ext cx="2214900" cy="55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100"/>
              <a:t>As principais tecnologias utilizadas no desenvolvimento da aplicação web.</a:t>
            </a:r>
            <a:endParaRPr sz="1100"/>
          </a:p>
        </p:txBody>
      </p:sp>
      <p:sp>
        <p:nvSpPr>
          <p:cNvPr id="251" name="Google Shape;251;p27"/>
          <p:cNvSpPr txBox="1"/>
          <p:nvPr>
            <p:ph idx="1" type="body"/>
          </p:nvPr>
        </p:nvSpPr>
        <p:spPr>
          <a:xfrm>
            <a:off x="721225" y="3050375"/>
            <a:ext cx="1848900" cy="16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b="1" lang="pt-BR" sz="1800">
                <a:solidFill>
                  <a:srgbClr val="434343"/>
                </a:solidFill>
              </a:rPr>
              <a:t>Vue.js</a:t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b="1" lang="pt-BR" sz="1800">
                <a:solidFill>
                  <a:srgbClr val="434343"/>
                </a:solidFill>
              </a:rPr>
              <a:t>Vuex</a:t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b="1" lang="pt-BR" sz="1800">
                <a:solidFill>
                  <a:srgbClr val="434343"/>
                </a:solidFill>
              </a:rPr>
              <a:t>Bootstrap</a:t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b="1" lang="pt-BR" sz="1800">
                <a:solidFill>
                  <a:srgbClr val="434343"/>
                </a:solidFill>
              </a:rPr>
              <a:t>FusionCharts</a:t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1" sz="1800">
              <a:solidFill>
                <a:srgbClr val="434343"/>
              </a:solidFill>
            </a:endParaRPr>
          </a:p>
        </p:txBody>
      </p:sp>
      <p:sp>
        <p:nvSpPr>
          <p:cNvPr id="252" name="Google Shape;252;p27"/>
          <p:cNvSpPr txBox="1"/>
          <p:nvPr>
            <p:ph idx="1" type="body"/>
          </p:nvPr>
        </p:nvSpPr>
        <p:spPr>
          <a:xfrm>
            <a:off x="2695192" y="3050375"/>
            <a:ext cx="1848900" cy="16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b="1" lang="pt-BR" sz="1800">
                <a:solidFill>
                  <a:srgbClr val="434343"/>
                </a:solidFill>
              </a:rPr>
              <a:t>Heroku</a:t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b="1" lang="pt-BR" sz="1800">
                <a:solidFill>
                  <a:srgbClr val="434343"/>
                </a:solidFill>
              </a:rPr>
              <a:t>Papa Parse</a:t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b="1" lang="pt-BR" sz="1800">
                <a:solidFill>
                  <a:srgbClr val="434343"/>
                </a:solidFill>
              </a:rPr>
              <a:t>Node.js</a:t>
            </a:r>
            <a:endParaRPr b="1" sz="1800">
              <a:solidFill>
                <a:srgbClr val="434343"/>
              </a:solidFill>
            </a:endParaRPr>
          </a:p>
        </p:txBody>
      </p:sp>
      <p:sp>
        <p:nvSpPr>
          <p:cNvPr id="253" name="Google Shape;253;p27"/>
          <p:cNvSpPr txBox="1"/>
          <p:nvPr>
            <p:ph idx="1" type="body"/>
          </p:nvPr>
        </p:nvSpPr>
        <p:spPr>
          <a:xfrm>
            <a:off x="4669158" y="3050375"/>
            <a:ext cx="1848900" cy="16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b="1" lang="pt-BR" sz="1800">
                <a:solidFill>
                  <a:srgbClr val="434343"/>
                </a:solidFill>
              </a:rPr>
              <a:t>Express.js</a:t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b="1" lang="pt-BR" sz="1800">
                <a:solidFill>
                  <a:srgbClr val="434343"/>
                </a:solidFill>
              </a:rPr>
              <a:t>Monk</a:t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b="1" lang="pt-BR" sz="1800">
                <a:solidFill>
                  <a:srgbClr val="434343"/>
                </a:solidFill>
              </a:rPr>
              <a:t>Postman</a:t>
            </a:r>
            <a:endParaRPr b="1" sz="1800">
              <a:solidFill>
                <a:srgbClr val="434343"/>
              </a:solidFill>
            </a:endParaRPr>
          </a:p>
        </p:txBody>
      </p:sp>
      <p:sp>
        <p:nvSpPr>
          <p:cNvPr id="254" name="Google Shape;254;p27"/>
          <p:cNvSpPr txBox="1"/>
          <p:nvPr>
            <p:ph idx="1" type="body"/>
          </p:nvPr>
        </p:nvSpPr>
        <p:spPr>
          <a:xfrm>
            <a:off x="6643125" y="3050375"/>
            <a:ext cx="1848900" cy="168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b="1" lang="pt-BR" sz="1800">
                <a:solidFill>
                  <a:srgbClr val="434343"/>
                </a:solidFill>
              </a:rPr>
              <a:t>MongoDB</a:t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b="1" lang="pt-BR" sz="1800">
                <a:solidFill>
                  <a:srgbClr val="434343"/>
                </a:solidFill>
              </a:rPr>
              <a:t>mLab</a:t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b="1" lang="pt-BR" sz="1800">
                <a:solidFill>
                  <a:srgbClr val="434343"/>
                </a:solidFill>
              </a:rPr>
              <a:t>Auth0</a:t>
            </a:r>
            <a:endParaRPr b="1" sz="1800">
              <a:solidFill>
                <a:srgbClr val="434343"/>
              </a:solidFill>
            </a:endParaRPr>
          </a:p>
        </p:txBody>
      </p:sp>
      <p:pic>
        <p:nvPicPr>
          <p:cNvPr id="255" name="Google Shape;2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2100" y="1434900"/>
            <a:ext cx="1204176" cy="120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4449" y="1657988"/>
            <a:ext cx="6858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11100" y="1658000"/>
            <a:ext cx="685800" cy="757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01250" y="1658000"/>
            <a:ext cx="1204175" cy="10826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8"/>
          <p:cNvSpPr txBox="1"/>
          <p:nvPr>
            <p:ph type="title"/>
          </p:nvPr>
        </p:nvSpPr>
        <p:spPr>
          <a:xfrm>
            <a:off x="730000" y="1318650"/>
            <a:ext cx="3636600" cy="57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Público-alvo</a:t>
            </a:r>
            <a:endParaRPr/>
          </a:p>
        </p:txBody>
      </p:sp>
      <p:sp>
        <p:nvSpPr>
          <p:cNvPr id="264" name="Google Shape;264;p28"/>
          <p:cNvSpPr txBox="1"/>
          <p:nvPr>
            <p:ph idx="1" type="body"/>
          </p:nvPr>
        </p:nvSpPr>
        <p:spPr>
          <a:xfrm>
            <a:off x="721225" y="1965150"/>
            <a:ext cx="3636600" cy="5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Usuários do </a:t>
            </a:r>
            <a:r>
              <a:rPr b="1" lang="pt-BR" sz="1800">
                <a:solidFill>
                  <a:srgbClr val="434343"/>
                </a:solidFill>
              </a:rPr>
              <a:t>cartão de crédito do Nubank</a:t>
            </a:r>
            <a:r>
              <a:rPr lang="pt-BR" sz="1800">
                <a:solidFill>
                  <a:srgbClr val="434343"/>
                </a:solidFill>
              </a:rPr>
              <a:t>.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265" name="Google Shape;265;p28"/>
          <p:cNvSpPr txBox="1"/>
          <p:nvPr/>
        </p:nvSpPr>
        <p:spPr>
          <a:xfrm>
            <a:off x="734531" y="3083150"/>
            <a:ext cx="37734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&gt;</a:t>
            </a:r>
            <a:r>
              <a:rPr lang="pt-BR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pt-BR" sz="1200">
                <a:latin typeface="Lato"/>
                <a:ea typeface="Lato"/>
                <a:cs typeface="Lato"/>
                <a:sym typeface="Lato"/>
              </a:rPr>
              <a:t>Mais de </a:t>
            </a:r>
            <a:r>
              <a:rPr b="1" lang="pt-BR" sz="1200">
                <a:latin typeface="Lato"/>
                <a:ea typeface="Lato"/>
                <a:cs typeface="Lato"/>
                <a:sym typeface="Lato"/>
              </a:rPr>
              <a:t>3 milhões de clientes</a:t>
            </a:r>
            <a:endParaRPr b="1"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6" name="Google Shape;266;p28"/>
          <p:cNvSpPr txBox="1"/>
          <p:nvPr/>
        </p:nvSpPr>
        <p:spPr>
          <a:xfrm>
            <a:off x="734531" y="3344450"/>
            <a:ext cx="37734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&gt;</a:t>
            </a:r>
            <a:r>
              <a:rPr lang="pt-BR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pt-BR" sz="1200">
                <a:latin typeface="Lato"/>
                <a:ea typeface="Lato"/>
                <a:cs typeface="Lato"/>
                <a:sym typeface="Lato"/>
              </a:rPr>
              <a:t>Mais de 13 milhões de pessoas já pediram um cartão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734525" y="3605750"/>
            <a:ext cx="44121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&gt;</a:t>
            </a:r>
            <a:r>
              <a:rPr lang="pt-BR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pt-BR" sz="1200">
                <a:latin typeface="Lato"/>
                <a:ea typeface="Lato"/>
                <a:cs typeface="Lato"/>
                <a:sym typeface="Lato"/>
              </a:rPr>
              <a:t>Aproximadamente </a:t>
            </a:r>
            <a:r>
              <a:rPr b="1" lang="pt-BR" sz="1200">
                <a:latin typeface="Lato"/>
                <a:ea typeface="Lato"/>
                <a:cs typeface="Lato"/>
                <a:sym typeface="Lato"/>
              </a:rPr>
              <a:t>70% dos usuários tem menos de 36 anos</a:t>
            </a:r>
            <a:endParaRPr b="1"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8" name="Google Shape;268;p28"/>
          <p:cNvSpPr txBox="1"/>
          <p:nvPr/>
        </p:nvSpPr>
        <p:spPr>
          <a:xfrm>
            <a:off x="734531" y="3867050"/>
            <a:ext cx="37734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&gt;</a:t>
            </a:r>
            <a:r>
              <a:rPr lang="pt-BR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pt-BR" sz="1200">
                <a:latin typeface="Lato"/>
                <a:ea typeface="Lato"/>
                <a:cs typeface="Lato"/>
                <a:sym typeface="Lato"/>
              </a:rPr>
              <a:t>Experiência totalmente digital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9" name="Google Shape;269;p28"/>
          <p:cNvSpPr txBox="1"/>
          <p:nvPr/>
        </p:nvSpPr>
        <p:spPr>
          <a:xfrm>
            <a:off x="734531" y="4128350"/>
            <a:ext cx="3773400" cy="26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pt-BR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&gt;</a:t>
            </a:r>
            <a:r>
              <a:rPr b="1" lang="pt-BR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pt-BR" sz="1200">
                <a:solidFill>
                  <a:srgbClr val="53C6A1"/>
                </a:solidFill>
                <a:latin typeface="Lato"/>
                <a:ea typeface="Lato"/>
                <a:cs typeface="Lato"/>
                <a:sym typeface="Lato"/>
              </a:rPr>
              <a:t>  </a:t>
            </a:r>
            <a:r>
              <a:rPr lang="pt-BR" sz="1200">
                <a:latin typeface="Lato"/>
                <a:ea typeface="Lato"/>
                <a:cs typeface="Lato"/>
                <a:sym typeface="Lato"/>
              </a:rPr>
              <a:t>Versão para iPhone e Android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0" name="Google Shape;270;p28"/>
          <p:cNvPicPr preferRelativeResize="0"/>
          <p:nvPr/>
        </p:nvPicPr>
        <p:blipFill rotWithShape="1">
          <a:blip r:embed="rId3">
            <a:alphaModFix/>
          </a:blip>
          <a:srcRect b="10881" l="4512" r="4512" t="0"/>
          <a:stretch/>
        </p:blipFill>
        <p:spPr>
          <a:xfrm>
            <a:off x="5507275" y="1318650"/>
            <a:ext cx="3636600" cy="17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8"/>
          <p:cNvSpPr txBox="1"/>
          <p:nvPr>
            <p:ph idx="1" type="body"/>
          </p:nvPr>
        </p:nvSpPr>
        <p:spPr>
          <a:xfrm>
            <a:off x="721225" y="2759450"/>
            <a:ext cx="3636600" cy="33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100">
                <a:solidFill>
                  <a:srgbClr val="434343"/>
                </a:solidFill>
              </a:rPr>
              <a:t>Sobre o Nubank:</a:t>
            </a:r>
            <a:endParaRPr sz="1100">
              <a:solidFill>
                <a:srgbClr val="434343"/>
              </a:solidFill>
            </a:endParaRPr>
          </a:p>
        </p:txBody>
      </p:sp>
      <p:pic>
        <p:nvPicPr>
          <p:cNvPr id="272" name="Google Shape;272;p28"/>
          <p:cNvPicPr preferRelativeResize="0"/>
          <p:nvPr/>
        </p:nvPicPr>
        <p:blipFill rotWithShape="1">
          <a:blip r:embed="rId4">
            <a:alphaModFix/>
          </a:blip>
          <a:srcRect b="19261" l="0" r="0" t="19261"/>
          <a:stretch/>
        </p:blipFill>
        <p:spPr>
          <a:xfrm>
            <a:off x="5507275" y="3182225"/>
            <a:ext cx="3636599" cy="130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9"/>
          <p:cNvSpPr txBox="1"/>
          <p:nvPr>
            <p:ph type="title"/>
          </p:nvPr>
        </p:nvSpPr>
        <p:spPr>
          <a:xfrm>
            <a:off x="730725" y="1318650"/>
            <a:ext cx="40389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Etapas do Projeto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>
                <a:latin typeface="Nunito"/>
                <a:ea typeface="Nunito"/>
                <a:cs typeface="Nunito"/>
                <a:sym typeface="Nunito"/>
              </a:rPr>
              <a:t>01. Pesquisa</a:t>
            </a:r>
            <a:endParaRPr b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8" name="Google Shape;278;p29"/>
          <p:cNvSpPr txBox="1"/>
          <p:nvPr>
            <p:ph idx="1" type="body"/>
          </p:nvPr>
        </p:nvSpPr>
        <p:spPr>
          <a:xfrm>
            <a:off x="721225" y="2434125"/>
            <a:ext cx="6214500" cy="24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Estudo, compreensão e levantamento</a:t>
            </a:r>
            <a:r>
              <a:rPr lang="pt-BR" sz="1800">
                <a:solidFill>
                  <a:srgbClr val="434343"/>
                </a:solidFill>
              </a:rPr>
              <a:t> </a:t>
            </a:r>
            <a:r>
              <a:rPr lang="pt-BR" sz="1800">
                <a:solidFill>
                  <a:srgbClr val="434343"/>
                </a:solidFill>
              </a:rPr>
              <a:t>bibliográfico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sobre Data Visualization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Realização de cursos online.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Pesquisa e leitura de livros, artigos científicos e teses.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Pesquisa sobre as tecnologias a serem utilizadas no desenvolvimento da aplicação web.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279" name="Google Shape;279;p29"/>
          <p:cNvPicPr preferRelativeResize="0"/>
          <p:nvPr/>
        </p:nvPicPr>
        <p:blipFill rotWithShape="1">
          <a:blip r:embed="rId3">
            <a:alphaModFix/>
          </a:blip>
          <a:srcRect b="0" l="19469" r="34719" t="0"/>
          <a:stretch/>
        </p:blipFill>
        <p:spPr>
          <a:xfrm>
            <a:off x="6501625" y="1318650"/>
            <a:ext cx="2642375" cy="346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0"/>
          <p:cNvPicPr preferRelativeResize="0"/>
          <p:nvPr/>
        </p:nvPicPr>
        <p:blipFill rotWithShape="1">
          <a:blip r:embed="rId3">
            <a:alphaModFix/>
          </a:blip>
          <a:srcRect b="0" l="9164" r="9156" t="4104"/>
          <a:stretch/>
        </p:blipFill>
        <p:spPr>
          <a:xfrm>
            <a:off x="5146750" y="1318650"/>
            <a:ext cx="3997250" cy="312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0"/>
          <p:cNvSpPr txBox="1"/>
          <p:nvPr>
            <p:ph type="title"/>
          </p:nvPr>
        </p:nvSpPr>
        <p:spPr>
          <a:xfrm>
            <a:off x="730725" y="1318650"/>
            <a:ext cx="40389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Etapas do Projeto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>
                <a:latin typeface="Nunito"/>
                <a:ea typeface="Nunito"/>
                <a:cs typeface="Nunito"/>
                <a:sym typeface="Nunito"/>
              </a:rPr>
              <a:t>02. Planejamento</a:t>
            </a:r>
            <a:endParaRPr b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6" name="Google Shape;286;p30"/>
          <p:cNvSpPr txBox="1"/>
          <p:nvPr>
            <p:ph idx="1" type="body"/>
          </p:nvPr>
        </p:nvSpPr>
        <p:spPr>
          <a:xfrm>
            <a:off x="721225" y="2434125"/>
            <a:ext cx="4038900" cy="20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Escolha final das ferramentas para o desenvolvimento.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Definição da arquitetura do sistema.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Estruturação do Banco de Dados.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Definição das telas da plataforma.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1"/>
          <p:cNvSpPr txBox="1"/>
          <p:nvPr>
            <p:ph type="title"/>
          </p:nvPr>
        </p:nvSpPr>
        <p:spPr>
          <a:xfrm>
            <a:off x="730725" y="1318650"/>
            <a:ext cx="40389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Etapas do Projeto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>
                <a:latin typeface="Nunito"/>
                <a:ea typeface="Nunito"/>
                <a:cs typeface="Nunito"/>
                <a:sym typeface="Nunito"/>
              </a:rPr>
              <a:t>03. Desenvolvimento</a:t>
            </a:r>
            <a:endParaRPr b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2" name="Google Shape;292;p31"/>
          <p:cNvSpPr txBox="1"/>
          <p:nvPr>
            <p:ph idx="1" type="body"/>
          </p:nvPr>
        </p:nvSpPr>
        <p:spPr>
          <a:xfrm>
            <a:off x="721225" y="2434125"/>
            <a:ext cx="4038900" cy="20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Preparação dos ambientes e plataformas utilizadas.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Implementação do Front-End.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Implementação da API.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Implementação do Banco de Dados.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Realização de Testes.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293" name="Google Shape;293;p31"/>
          <p:cNvPicPr preferRelativeResize="0"/>
          <p:nvPr/>
        </p:nvPicPr>
        <p:blipFill rotWithShape="1">
          <a:blip r:embed="rId3">
            <a:alphaModFix/>
          </a:blip>
          <a:srcRect b="0" l="32961" r="32961" t="0"/>
          <a:stretch/>
        </p:blipFill>
        <p:spPr>
          <a:xfrm>
            <a:off x="5146750" y="1184600"/>
            <a:ext cx="1973633" cy="326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 rotWithShape="1">
          <a:blip r:embed="rId4">
            <a:alphaModFix/>
          </a:blip>
          <a:srcRect b="0" l="28983" r="28987" t="0"/>
          <a:stretch/>
        </p:blipFill>
        <p:spPr>
          <a:xfrm>
            <a:off x="7170362" y="1184600"/>
            <a:ext cx="1973638" cy="3262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2"/>
          <p:cNvPicPr preferRelativeResize="0"/>
          <p:nvPr/>
        </p:nvPicPr>
        <p:blipFill rotWithShape="1">
          <a:blip r:embed="rId3">
            <a:alphaModFix/>
          </a:blip>
          <a:srcRect b="0" l="9197" r="9189" t="0"/>
          <a:stretch/>
        </p:blipFill>
        <p:spPr>
          <a:xfrm>
            <a:off x="5146750" y="1184600"/>
            <a:ext cx="3997249" cy="326259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2"/>
          <p:cNvSpPr txBox="1"/>
          <p:nvPr>
            <p:ph type="title"/>
          </p:nvPr>
        </p:nvSpPr>
        <p:spPr>
          <a:xfrm>
            <a:off x="730725" y="1318650"/>
            <a:ext cx="4038900" cy="103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Etapas do Projeto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>
                <a:latin typeface="Nunito"/>
                <a:ea typeface="Nunito"/>
                <a:cs typeface="Nunito"/>
                <a:sym typeface="Nunito"/>
              </a:rPr>
              <a:t>04. Documentação</a:t>
            </a:r>
            <a:endParaRPr b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1" name="Google Shape;301;p32"/>
          <p:cNvSpPr txBox="1"/>
          <p:nvPr>
            <p:ph idx="1" type="body"/>
          </p:nvPr>
        </p:nvSpPr>
        <p:spPr>
          <a:xfrm>
            <a:off x="721225" y="2434125"/>
            <a:ext cx="3893400" cy="20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Estruturar a Monografia.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Dividir a Monografia em etapas.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Coleta de informações para cada etapa.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Desenvolver a Monografia.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3"/>
          <p:cNvSpPr txBox="1"/>
          <p:nvPr>
            <p:ph type="title"/>
          </p:nvPr>
        </p:nvSpPr>
        <p:spPr>
          <a:xfrm>
            <a:off x="729450" y="2056375"/>
            <a:ext cx="68880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/>
              <a:t>DESENVOLVIMENTO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4"/>
          <p:cNvSpPr/>
          <p:nvPr/>
        </p:nvSpPr>
        <p:spPr>
          <a:xfrm>
            <a:off x="5840575" y="2094375"/>
            <a:ext cx="2493600" cy="1269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4"/>
          <p:cNvSpPr/>
          <p:nvPr/>
        </p:nvSpPr>
        <p:spPr>
          <a:xfrm>
            <a:off x="3326475" y="3364050"/>
            <a:ext cx="2529900" cy="1264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4"/>
          <p:cNvSpPr/>
          <p:nvPr/>
        </p:nvSpPr>
        <p:spPr>
          <a:xfrm>
            <a:off x="825225" y="2094375"/>
            <a:ext cx="2501100" cy="1269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4"/>
          <p:cNvSpPr txBox="1"/>
          <p:nvPr>
            <p:ph type="title"/>
          </p:nvPr>
        </p:nvSpPr>
        <p:spPr>
          <a:xfrm>
            <a:off x="729450" y="1367864"/>
            <a:ext cx="7688400" cy="535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Aplicação Web</a:t>
            </a:r>
            <a:endParaRPr sz="1000"/>
          </a:p>
        </p:txBody>
      </p:sp>
      <p:sp>
        <p:nvSpPr>
          <p:cNvPr id="315" name="Google Shape;315;p34"/>
          <p:cNvSpPr txBox="1"/>
          <p:nvPr/>
        </p:nvSpPr>
        <p:spPr>
          <a:xfrm>
            <a:off x="862816" y="2418212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pt-BR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01</a:t>
            </a:r>
            <a:r>
              <a:rPr b="1" lang="pt-BR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sz="3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16" name="Google Shape;316;p34"/>
          <p:cNvGrpSpPr/>
          <p:nvPr/>
        </p:nvGrpSpPr>
        <p:grpSpPr>
          <a:xfrm>
            <a:off x="830400" y="3274596"/>
            <a:ext cx="2501700" cy="1353953"/>
            <a:chOff x="830400" y="3274596"/>
            <a:chExt cx="2501700" cy="1353953"/>
          </a:xfrm>
        </p:grpSpPr>
        <p:sp>
          <p:nvSpPr>
            <p:cNvPr id="317" name="Google Shape;317;p34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19" name="Google Shape;319;p34"/>
          <p:cNvSpPr txBox="1"/>
          <p:nvPr>
            <p:ph type="title"/>
          </p:nvPr>
        </p:nvSpPr>
        <p:spPr>
          <a:xfrm>
            <a:off x="967528" y="3455478"/>
            <a:ext cx="2238300" cy="43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Front-End</a:t>
            </a:r>
            <a:endParaRPr sz="1800"/>
          </a:p>
        </p:txBody>
      </p:sp>
      <p:sp>
        <p:nvSpPr>
          <p:cNvPr id="320" name="Google Shape;320;p34"/>
          <p:cNvSpPr txBox="1"/>
          <p:nvPr>
            <p:ph idx="4294967295" type="body"/>
          </p:nvPr>
        </p:nvSpPr>
        <p:spPr>
          <a:xfrm>
            <a:off x="967528" y="3885655"/>
            <a:ext cx="2238300" cy="6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Interface gráfica com a qual o usuário poderá interagir diretamente.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21" name="Google Shape;321;p34"/>
          <p:cNvSpPr txBox="1"/>
          <p:nvPr/>
        </p:nvSpPr>
        <p:spPr>
          <a:xfrm>
            <a:off x="3389243" y="3563077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pt-BR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b="1" lang="pt-BR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2 </a:t>
            </a:r>
            <a:endParaRPr b="1" sz="3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22" name="Google Shape;322;p34"/>
          <p:cNvGrpSpPr/>
          <p:nvPr/>
        </p:nvGrpSpPr>
        <p:grpSpPr>
          <a:xfrm flipH="1" rot="10800000">
            <a:off x="3332867" y="2091171"/>
            <a:ext cx="2501700" cy="1353953"/>
            <a:chOff x="830400" y="3274596"/>
            <a:chExt cx="2501700" cy="1353953"/>
          </a:xfrm>
        </p:grpSpPr>
        <p:sp>
          <p:nvSpPr>
            <p:cNvPr id="323" name="Google Shape;323;p34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4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5" name="Google Shape;325;p34"/>
          <p:cNvSpPr txBox="1"/>
          <p:nvPr>
            <p:ph type="title"/>
          </p:nvPr>
        </p:nvSpPr>
        <p:spPr>
          <a:xfrm>
            <a:off x="3464303" y="2176242"/>
            <a:ext cx="2238300" cy="43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API REST</a:t>
            </a:r>
            <a:endParaRPr sz="1800"/>
          </a:p>
        </p:txBody>
      </p:sp>
      <p:sp>
        <p:nvSpPr>
          <p:cNvPr id="326" name="Google Shape;326;p34"/>
          <p:cNvSpPr txBox="1"/>
          <p:nvPr>
            <p:ph idx="4294967295" type="body"/>
          </p:nvPr>
        </p:nvSpPr>
        <p:spPr>
          <a:xfrm>
            <a:off x="3464303" y="2606419"/>
            <a:ext cx="2238300" cy="6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100"/>
              <a:t>Recebe requisições do Front-End e executa as tarefas solicitadas.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327" name="Google Shape;327;p34"/>
          <p:cNvSpPr txBox="1"/>
          <p:nvPr/>
        </p:nvSpPr>
        <p:spPr>
          <a:xfrm>
            <a:off x="5856250" y="2418200"/>
            <a:ext cx="586500" cy="94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pt-BR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b="1" lang="pt-BR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3 </a:t>
            </a:r>
            <a:endParaRPr b="1" sz="30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328" name="Google Shape;328;p34"/>
          <p:cNvGrpSpPr/>
          <p:nvPr/>
        </p:nvGrpSpPr>
        <p:grpSpPr>
          <a:xfrm>
            <a:off x="5832591" y="3274596"/>
            <a:ext cx="2501700" cy="1353953"/>
            <a:chOff x="830400" y="3274596"/>
            <a:chExt cx="2501700" cy="1353953"/>
          </a:xfrm>
        </p:grpSpPr>
        <p:sp>
          <p:nvSpPr>
            <p:cNvPr id="329" name="Google Shape;329;p34"/>
            <p:cNvSpPr/>
            <p:nvPr/>
          </p:nvSpPr>
          <p:spPr>
            <a:xfrm>
              <a:off x="830400" y="3360750"/>
              <a:ext cx="2501700" cy="126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4"/>
            <p:cNvSpPr/>
            <p:nvPr/>
          </p:nvSpPr>
          <p:spPr>
            <a:xfrm>
              <a:off x="1059092" y="3274596"/>
              <a:ext cx="219600" cy="936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1" name="Google Shape;331;p34"/>
          <p:cNvSpPr txBox="1"/>
          <p:nvPr>
            <p:ph type="title"/>
          </p:nvPr>
        </p:nvSpPr>
        <p:spPr>
          <a:xfrm>
            <a:off x="5960978" y="3455478"/>
            <a:ext cx="2238300" cy="43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Banco de Dados</a:t>
            </a:r>
            <a:endParaRPr sz="1800"/>
          </a:p>
        </p:txBody>
      </p:sp>
      <p:sp>
        <p:nvSpPr>
          <p:cNvPr id="332" name="Google Shape;332;p34"/>
          <p:cNvSpPr txBox="1"/>
          <p:nvPr>
            <p:ph idx="4294967295" type="body"/>
          </p:nvPr>
        </p:nvSpPr>
        <p:spPr>
          <a:xfrm>
            <a:off x="5960978" y="3885655"/>
            <a:ext cx="2238300" cy="64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100"/>
              <a:t>Guarda os dados utilizados pela aplicação referente aos custos dos clientes.</a:t>
            </a:r>
            <a:endParaRPr sz="11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5"/>
          <p:cNvSpPr txBox="1"/>
          <p:nvPr>
            <p:ph type="title"/>
          </p:nvPr>
        </p:nvSpPr>
        <p:spPr>
          <a:xfrm>
            <a:off x="730725" y="1318650"/>
            <a:ext cx="40389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Definição dos Dados</a:t>
            </a:r>
            <a:endParaRPr b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38" name="Google Shape;3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725" y="1781400"/>
            <a:ext cx="4069575" cy="328588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5"/>
          <p:cNvSpPr txBox="1"/>
          <p:nvPr>
            <p:ph idx="1" type="body"/>
          </p:nvPr>
        </p:nvSpPr>
        <p:spPr>
          <a:xfrm>
            <a:off x="4941800" y="1971150"/>
            <a:ext cx="4038900" cy="20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00000"/>
                </a:solidFill>
              </a:rPr>
              <a:t>Dados da Fatura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Data (ex: 2018-06-27)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Categoria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Título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Valor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340" name="Google Shape;340;p35"/>
          <p:cNvSpPr txBox="1"/>
          <p:nvPr>
            <p:ph idx="1" type="body"/>
          </p:nvPr>
        </p:nvSpPr>
        <p:spPr>
          <a:xfrm>
            <a:off x="346875" y="4670700"/>
            <a:ext cx="4806600" cy="3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Arquivo CSV da fatura mensal do Nubank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 txBox="1"/>
          <p:nvPr>
            <p:ph type="title"/>
          </p:nvPr>
        </p:nvSpPr>
        <p:spPr>
          <a:xfrm>
            <a:off x="730725" y="1318650"/>
            <a:ext cx="40389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Definição dos Dados</a:t>
            </a:r>
            <a:endParaRPr b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46" name="Google Shape;34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725" y="2177875"/>
            <a:ext cx="4528974" cy="222364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6"/>
          <p:cNvSpPr txBox="1"/>
          <p:nvPr>
            <p:ph idx="1" type="body"/>
          </p:nvPr>
        </p:nvSpPr>
        <p:spPr>
          <a:xfrm>
            <a:off x="5753275" y="1006275"/>
            <a:ext cx="3227400" cy="399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000000"/>
                </a:solidFill>
              </a:rPr>
              <a:t>Dados Salvos</a:t>
            </a:r>
            <a:endParaRPr b="1"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Data (ex: 2018-06-27)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Dia da semana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Mês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Ano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Categoria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Título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Valor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ID do usuário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348" name="Google Shape;348;p36"/>
          <p:cNvSpPr txBox="1"/>
          <p:nvPr>
            <p:ph idx="1" type="body"/>
          </p:nvPr>
        </p:nvSpPr>
        <p:spPr>
          <a:xfrm>
            <a:off x="975750" y="4401525"/>
            <a:ext cx="4038900" cy="3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Dados de um g</a:t>
            </a:r>
            <a:r>
              <a:rPr lang="pt-BR" sz="1800">
                <a:solidFill>
                  <a:srgbClr val="434343"/>
                </a:solidFill>
              </a:rPr>
              <a:t>asto salvo no mLab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Introdução</a:t>
            </a:r>
            <a:endParaRPr/>
          </a:p>
        </p:txBody>
      </p:sp>
      <p:sp>
        <p:nvSpPr>
          <p:cNvPr id="188" name="Google Shape;188;p19"/>
          <p:cNvSpPr/>
          <p:nvPr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89" name="Google Shape;189;p19"/>
          <p:cNvSpPr txBox="1"/>
          <p:nvPr>
            <p:ph idx="1" type="body"/>
          </p:nvPr>
        </p:nvSpPr>
        <p:spPr>
          <a:xfrm>
            <a:off x="1847691" y="207377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Grande </a:t>
            </a:r>
            <a:r>
              <a:rPr b="1" lang="pt-BR" sz="1800">
                <a:solidFill>
                  <a:srgbClr val="434343"/>
                </a:solidFill>
              </a:rPr>
              <a:t>volume de dados</a:t>
            </a:r>
            <a:r>
              <a:rPr lang="pt-BR" sz="1800">
                <a:solidFill>
                  <a:srgbClr val="434343"/>
                </a:solidFill>
              </a:rPr>
              <a:t> gerados diariamente.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190" name="Google Shape;190;p19"/>
          <p:cNvSpPr/>
          <p:nvPr/>
        </p:nvSpPr>
        <p:spPr>
          <a:xfrm>
            <a:off x="1400790" y="34040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91" name="Google Shape;191;p19"/>
          <p:cNvSpPr txBox="1"/>
          <p:nvPr>
            <p:ph idx="1" type="body"/>
          </p:nvPr>
        </p:nvSpPr>
        <p:spPr>
          <a:xfrm>
            <a:off x="1847691" y="3307900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Plataformas </a:t>
            </a:r>
            <a:r>
              <a:rPr b="1" lang="pt-BR" sz="1800">
                <a:solidFill>
                  <a:srgbClr val="434343"/>
                </a:solidFill>
              </a:rPr>
              <a:t>trabalhosas</a:t>
            </a:r>
            <a:r>
              <a:rPr lang="pt-BR" sz="1800">
                <a:solidFill>
                  <a:srgbClr val="434343"/>
                </a:solidFill>
              </a:rPr>
              <a:t> para o controle  de gastos</a:t>
            </a:r>
            <a:r>
              <a:rPr b="1" lang="pt-BR" sz="1800">
                <a:solidFill>
                  <a:srgbClr val="434343"/>
                </a:solidFill>
              </a:rPr>
              <a:t>.</a:t>
            </a:r>
            <a:endParaRPr b="1" sz="1800">
              <a:solidFill>
                <a:srgbClr val="434343"/>
              </a:solidFill>
            </a:endParaRPr>
          </a:p>
        </p:txBody>
      </p:sp>
      <p:sp>
        <p:nvSpPr>
          <p:cNvPr id="192" name="Google Shape;192;p19"/>
          <p:cNvSpPr/>
          <p:nvPr/>
        </p:nvSpPr>
        <p:spPr>
          <a:xfrm>
            <a:off x="5090809" y="21816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93" name="Google Shape;193;p19"/>
          <p:cNvSpPr txBox="1"/>
          <p:nvPr>
            <p:ph idx="1" type="body"/>
          </p:nvPr>
        </p:nvSpPr>
        <p:spPr>
          <a:xfrm>
            <a:off x="5536112" y="207377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Realizar </a:t>
            </a:r>
            <a:r>
              <a:rPr b="1" lang="pt-BR" sz="1800">
                <a:solidFill>
                  <a:srgbClr val="434343"/>
                </a:solidFill>
              </a:rPr>
              <a:t>análises práticas </a:t>
            </a:r>
            <a:r>
              <a:rPr lang="pt-BR" sz="1800">
                <a:solidFill>
                  <a:srgbClr val="434343"/>
                </a:solidFill>
              </a:rPr>
              <a:t>sobre os dados gerados.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194" name="Google Shape;194;p19"/>
          <p:cNvSpPr/>
          <p:nvPr/>
        </p:nvSpPr>
        <p:spPr>
          <a:xfrm>
            <a:off x="5090809" y="3404075"/>
            <a:ext cx="328800" cy="328800"/>
          </a:xfrm>
          <a:prstGeom prst="ellipse">
            <a:avLst/>
          </a:prstGeom>
          <a:solidFill>
            <a:srgbClr val="00BF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195" name="Google Shape;195;p19"/>
          <p:cNvSpPr txBox="1"/>
          <p:nvPr>
            <p:ph idx="1" type="body"/>
          </p:nvPr>
        </p:nvSpPr>
        <p:spPr>
          <a:xfrm>
            <a:off x="5536112" y="3307900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pt-BR" sz="1800">
                <a:solidFill>
                  <a:srgbClr val="434343"/>
                </a:solidFill>
              </a:rPr>
              <a:t>Representação indevida</a:t>
            </a:r>
            <a:r>
              <a:rPr lang="pt-BR" sz="1800">
                <a:solidFill>
                  <a:srgbClr val="434343"/>
                </a:solidFill>
              </a:rPr>
              <a:t> que gera ambiguidade ou confusão.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"/>
          <p:cNvSpPr txBox="1"/>
          <p:nvPr>
            <p:ph type="title"/>
          </p:nvPr>
        </p:nvSpPr>
        <p:spPr>
          <a:xfrm>
            <a:off x="730725" y="1318650"/>
            <a:ext cx="40389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Definição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dos Dados</a:t>
            </a:r>
            <a:endParaRPr b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54" name="Google Shape;35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4538" y="612525"/>
            <a:ext cx="2467476" cy="43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7"/>
          <p:cNvSpPr txBox="1"/>
          <p:nvPr>
            <p:ph idx="1" type="body"/>
          </p:nvPr>
        </p:nvSpPr>
        <p:spPr>
          <a:xfrm>
            <a:off x="913825" y="3393625"/>
            <a:ext cx="2619000" cy="156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R</a:t>
            </a:r>
            <a:r>
              <a:rPr lang="pt-BR" sz="1800">
                <a:solidFill>
                  <a:srgbClr val="434343"/>
                </a:solidFill>
              </a:rPr>
              <a:t>epresentação visual dos gastos recentes no aplicativo do Nubank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356" name="Google Shape;356;p37"/>
          <p:cNvSpPr txBox="1"/>
          <p:nvPr>
            <p:ph idx="1" type="body"/>
          </p:nvPr>
        </p:nvSpPr>
        <p:spPr>
          <a:xfrm>
            <a:off x="6223750" y="2740250"/>
            <a:ext cx="2619000" cy="15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Nubank define as categorias dos gastos automaticamente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8"/>
          <p:cNvSpPr txBox="1"/>
          <p:nvPr>
            <p:ph type="title"/>
          </p:nvPr>
        </p:nvSpPr>
        <p:spPr>
          <a:xfrm>
            <a:off x="730725" y="1318650"/>
            <a:ext cx="40389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Definição das Telas</a:t>
            </a:r>
            <a:endParaRPr b="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62" name="Google Shape;36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7500" y="1971159"/>
            <a:ext cx="1910276" cy="286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725" y="1971175"/>
            <a:ext cx="1911699" cy="286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4824" y="1971175"/>
            <a:ext cx="1910286" cy="2867552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38"/>
          <p:cNvSpPr txBox="1"/>
          <p:nvPr>
            <p:ph idx="1" type="body"/>
          </p:nvPr>
        </p:nvSpPr>
        <p:spPr>
          <a:xfrm>
            <a:off x="6960175" y="2887575"/>
            <a:ext cx="1910400" cy="1951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Definição dos cards de dados para a plataforma.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9"/>
          <p:cNvSpPr txBox="1"/>
          <p:nvPr>
            <p:ph type="title"/>
          </p:nvPr>
        </p:nvSpPr>
        <p:spPr>
          <a:xfrm>
            <a:off x="730725" y="1318650"/>
            <a:ext cx="4038900" cy="6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Definição das Telas</a:t>
            </a:r>
            <a:endParaRPr b="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1" name="Google Shape;371;p39"/>
          <p:cNvSpPr txBox="1"/>
          <p:nvPr>
            <p:ph idx="1" type="body"/>
          </p:nvPr>
        </p:nvSpPr>
        <p:spPr>
          <a:xfrm>
            <a:off x="730725" y="2063625"/>
            <a:ext cx="4038900" cy="208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Página Principal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Acesso</a:t>
            </a:r>
            <a:endParaRPr sz="1800">
              <a:solidFill>
                <a:srgbClr val="434343"/>
              </a:solidFill>
            </a:endParaRPr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dk1"/>
                </a:solidFill>
              </a:rPr>
              <a:t>_</a:t>
            </a:r>
            <a:r>
              <a:rPr b="1" lang="pt-BR" sz="1800">
                <a:solidFill>
                  <a:schemeClr val="accent3"/>
                </a:solidFill>
              </a:rPr>
              <a:t> </a:t>
            </a:r>
            <a:r>
              <a:rPr lang="pt-BR" sz="1800">
                <a:solidFill>
                  <a:srgbClr val="434343"/>
                </a:solidFill>
              </a:rPr>
              <a:t>Login, Cadastro, Redefinir a</a:t>
            </a:r>
            <a:endParaRPr sz="1800">
              <a:solidFill>
                <a:srgbClr val="434343"/>
              </a:solidFill>
            </a:endParaRPr>
          </a:p>
          <a:p>
            <a:pPr indent="45720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Senha, Acesso Rápido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Importar Dados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Perfil do Usuário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372" name="Google Shape;37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8926" y="1318650"/>
            <a:ext cx="3135075" cy="3445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0"/>
          <p:cNvSpPr txBox="1"/>
          <p:nvPr>
            <p:ph type="title"/>
          </p:nvPr>
        </p:nvSpPr>
        <p:spPr>
          <a:xfrm>
            <a:off x="729450" y="2056375"/>
            <a:ext cx="68880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/>
              <a:t>APLICAÇÃO WEB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799" y="557825"/>
            <a:ext cx="7487198" cy="458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42"/>
          <p:cNvPicPr preferRelativeResize="0"/>
          <p:nvPr/>
        </p:nvPicPr>
        <p:blipFill rotWithShape="1">
          <a:blip r:embed="rId3">
            <a:alphaModFix/>
          </a:blip>
          <a:srcRect b="3846" l="0" r="0" t="0"/>
          <a:stretch/>
        </p:blipFill>
        <p:spPr>
          <a:xfrm>
            <a:off x="1981250" y="490725"/>
            <a:ext cx="6800327" cy="465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43"/>
          <p:cNvPicPr preferRelativeResize="0"/>
          <p:nvPr/>
        </p:nvPicPr>
        <p:blipFill rotWithShape="1">
          <a:blip r:embed="rId3">
            <a:alphaModFix/>
          </a:blip>
          <a:srcRect b="3855" l="8925" r="0" t="0"/>
          <a:stretch/>
        </p:blipFill>
        <p:spPr>
          <a:xfrm>
            <a:off x="1925050" y="491475"/>
            <a:ext cx="7218950" cy="465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44"/>
          <p:cNvPicPr preferRelativeResize="0"/>
          <p:nvPr/>
        </p:nvPicPr>
        <p:blipFill rotWithShape="1">
          <a:blip r:embed="rId3">
            <a:alphaModFix/>
          </a:blip>
          <a:srcRect b="9354" l="0" r="0" t="0"/>
          <a:stretch/>
        </p:blipFill>
        <p:spPr>
          <a:xfrm>
            <a:off x="467400" y="481275"/>
            <a:ext cx="8229600" cy="466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45"/>
          <p:cNvPicPr preferRelativeResize="0"/>
          <p:nvPr/>
        </p:nvPicPr>
        <p:blipFill rotWithShape="1">
          <a:blip r:embed="rId3">
            <a:alphaModFix/>
          </a:blip>
          <a:srcRect b="4085" l="0" r="0" t="0"/>
          <a:stretch/>
        </p:blipFill>
        <p:spPr>
          <a:xfrm>
            <a:off x="2252475" y="502400"/>
            <a:ext cx="5358451" cy="464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4524" y="462549"/>
            <a:ext cx="7489476" cy="468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0"/>
          <p:cNvSpPr txBox="1"/>
          <p:nvPr>
            <p:ph idx="4294967295" type="body"/>
          </p:nvPr>
        </p:nvSpPr>
        <p:spPr>
          <a:xfrm>
            <a:off x="729450" y="1749350"/>
            <a:ext cx="7010100" cy="26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2400">
                <a:solidFill>
                  <a:srgbClr val="FFFFFF"/>
                </a:solidFill>
              </a:rPr>
              <a:t>Ser capaz de visualizar dados e estabelecer uma narrativa com eles é a chave para transformá-los em informações que podem ser utilizadas para melhorar a tomada de decisões</a:t>
            </a:r>
            <a:br>
              <a:rPr lang="pt-BR" sz="2400">
                <a:solidFill>
                  <a:srgbClr val="FFFFFF"/>
                </a:solidFill>
              </a:rPr>
            </a:br>
            <a:r>
              <a:rPr lang="pt-BR" sz="1000">
                <a:solidFill>
                  <a:srgbClr val="FFFFFF"/>
                </a:solidFill>
              </a:rPr>
              <a:t>(KNAFLIC, 2015, p. 2).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240" y="501775"/>
            <a:ext cx="7426757" cy="4641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1900" y="492200"/>
            <a:ext cx="7442100" cy="465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240" y="501775"/>
            <a:ext cx="7426757" cy="4641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5350" y="979825"/>
            <a:ext cx="7448651" cy="37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51"/>
          <p:cNvPicPr preferRelativeResize="0"/>
          <p:nvPr/>
        </p:nvPicPr>
        <p:blipFill rotWithShape="1">
          <a:blip r:embed="rId3">
            <a:alphaModFix/>
          </a:blip>
          <a:srcRect b="39878" l="0" r="0" t="0"/>
          <a:stretch/>
        </p:blipFill>
        <p:spPr>
          <a:xfrm>
            <a:off x="1979750" y="1475225"/>
            <a:ext cx="7164252" cy="269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Conclusão</a:t>
            </a:r>
            <a:endParaRPr/>
          </a:p>
        </p:txBody>
      </p:sp>
      <p:sp>
        <p:nvSpPr>
          <p:cNvPr id="438" name="Google Shape;438;p52"/>
          <p:cNvSpPr txBox="1"/>
          <p:nvPr>
            <p:ph idx="1" type="body"/>
          </p:nvPr>
        </p:nvSpPr>
        <p:spPr>
          <a:xfrm>
            <a:off x="1295325" y="2078875"/>
            <a:ext cx="71229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Pode-se concluir que este trabalho </a:t>
            </a:r>
            <a:r>
              <a:rPr b="1" lang="pt-BR" sz="1800">
                <a:solidFill>
                  <a:srgbClr val="434343"/>
                </a:solidFill>
              </a:rPr>
              <a:t>atingiu os objetivos propostos</a:t>
            </a:r>
            <a:r>
              <a:rPr lang="pt-BR" sz="1800">
                <a:solidFill>
                  <a:srgbClr val="434343"/>
                </a:solidFill>
              </a:rPr>
              <a:t> e serviu de um grande </a:t>
            </a:r>
            <a:r>
              <a:rPr b="1" lang="pt-BR" sz="1800">
                <a:solidFill>
                  <a:srgbClr val="434343"/>
                </a:solidFill>
              </a:rPr>
              <a:t>aprendizado</a:t>
            </a:r>
            <a:r>
              <a:rPr lang="pt-BR" sz="1800">
                <a:solidFill>
                  <a:srgbClr val="434343"/>
                </a:solidFill>
              </a:rPr>
              <a:t> sobre os conceitos e tecnologias abordados durante seu desenvolvimento.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3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Principal Desafio</a:t>
            </a:r>
            <a:endParaRPr/>
          </a:p>
        </p:txBody>
      </p:sp>
      <p:sp>
        <p:nvSpPr>
          <p:cNvPr id="444" name="Google Shape;444;p53"/>
          <p:cNvSpPr txBox="1"/>
          <p:nvPr>
            <p:ph idx="1" type="body"/>
          </p:nvPr>
        </p:nvSpPr>
        <p:spPr>
          <a:xfrm>
            <a:off x="1295325" y="2078875"/>
            <a:ext cx="7122900" cy="26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Em um relatório é possível </a:t>
            </a:r>
            <a:r>
              <a:rPr b="1" lang="pt-BR" sz="1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observar os resultados</a:t>
            </a:r>
            <a:r>
              <a:rPr lang="pt-BR" sz="1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obtidos nos gráficos e </a:t>
            </a:r>
            <a:r>
              <a:rPr lang="pt-BR" sz="1800">
                <a:solidFill>
                  <a:srgbClr val="434343"/>
                </a:solidFill>
                <a:highlight>
                  <a:srgbClr val="D9EAD3"/>
                </a:highlight>
                <a:latin typeface="Arial"/>
                <a:ea typeface="Arial"/>
                <a:cs typeface="Arial"/>
                <a:sym typeface="Arial"/>
              </a:rPr>
              <a:t>escolher um título ou uma composição que resuma bem o que aconteceu naquele contexto</a:t>
            </a:r>
            <a:r>
              <a:rPr lang="pt-BR" sz="1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. Já na aplicação apresentada foi necessário </a:t>
            </a:r>
            <a:r>
              <a:rPr b="1" lang="pt-BR" sz="1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criar um certo distanciamento</a:t>
            </a:r>
            <a:r>
              <a:rPr lang="pt-BR" sz="1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dos dados específicos e </a:t>
            </a:r>
            <a:r>
              <a:rPr lang="pt-BR" sz="1800">
                <a:solidFill>
                  <a:srgbClr val="434343"/>
                </a:solidFill>
                <a:highlight>
                  <a:srgbClr val="D9EAD3"/>
                </a:highlight>
                <a:latin typeface="Arial"/>
                <a:ea typeface="Arial"/>
                <a:cs typeface="Arial"/>
                <a:sym typeface="Arial"/>
              </a:rPr>
              <a:t>focar na ideia como um todo</a:t>
            </a:r>
            <a:r>
              <a:rPr lang="pt-BR" sz="1800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Trabalhos Futuros</a:t>
            </a:r>
            <a:endParaRPr/>
          </a:p>
        </p:txBody>
      </p:sp>
      <p:sp>
        <p:nvSpPr>
          <p:cNvPr id="450" name="Google Shape;450;p54"/>
          <p:cNvSpPr txBox="1"/>
          <p:nvPr>
            <p:ph idx="1" type="body"/>
          </p:nvPr>
        </p:nvSpPr>
        <p:spPr>
          <a:xfrm>
            <a:off x="1295325" y="2078875"/>
            <a:ext cx="7122900" cy="27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Insights utilizando Inteligência Artificial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Abranger a quantidade de cartões de dados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Reconhecimento de padrões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pt-BR" sz="1800">
                <a:solidFill>
                  <a:schemeClr val="accent3"/>
                </a:solidFill>
              </a:rPr>
              <a:t>_ </a:t>
            </a:r>
            <a:r>
              <a:rPr lang="pt-BR" sz="1800">
                <a:solidFill>
                  <a:srgbClr val="434343"/>
                </a:solidFill>
              </a:rPr>
              <a:t>Detecção de anomalias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5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000000"/>
                </a:solidFill>
              </a:rPr>
              <a:t>Obrigada.</a:t>
            </a:r>
            <a:endParaRPr sz="4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1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Data Visualization</a:t>
            </a:r>
            <a:endParaRPr/>
          </a:p>
        </p:txBody>
      </p:sp>
      <p:sp>
        <p:nvSpPr>
          <p:cNvPr id="206" name="Google Shape;206;p21"/>
          <p:cNvSpPr txBox="1"/>
          <p:nvPr>
            <p:ph idx="1" type="body"/>
          </p:nvPr>
        </p:nvSpPr>
        <p:spPr>
          <a:xfrm>
            <a:off x="1295325" y="2078875"/>
            <a:ext cx="71229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Técnica utilizada para </a:t>
            </a:r>
            <a:r>
              <a:rPr b="1" lang="pt-BR" sz="1800">
                <a:solidFill>
                  <a:srgbClr val="434343"/>
                </a:solidFill>
              </a:rPr>
              <a:t>comunicar sua mensagem</a:t>
            </a:r>
            <a:r>
              <a:rPr lang="pt-BR" sz="1800">
                <a:solidFill>
                  <a:srgbClr val="434343"/>
                </a:solidFill>
              </a:rPr>
              <a:t> através do uso de </a:t>
            </a:r>
            <a:r>
              <a:rPr b="1" lang="pt-BR" sz="1800">
                <a:solidFill>
                  <a:srgbClr val="434343"/>
                </a:solidFill>
              </a:rPr>
              <a:t>representações visuais</a:t>
            </a:r>
            <a:r>
              <a:rPr lang="pt-BR" sz="1800">
                <a:solidFill>
                  <a:srgbClr val="434343"/>
                </a:solidFill>
              </a:rPr>
              <a:t> como eixos, linhas ou barras, fundamentados nos dados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434343"/>
                </a:solidFill>
              </a:rPr>
              <a:t>(PARK, [20-?], l. 36).</a:t>
            </a:r>
            <a:endParaRPr sz="1000">
              <a:solidFill>
                <a:srgbClr val="434343"/>
              </a:solidFill>
            </a:endParaRPr>
          </a:p>
        </p:txBody>
      </p:sp>
      <p:pic>
        <p:nvPicPr>
          <p:cNvPr descr="shutterstock_429987889_edited.jpg" id="207" name="Google Shape;207;p21"/>
          <p:cNvPicPr preferRelativeResize="0"/>
          <p:nvPr/>
        </p:nvPicPr>
        <p:blipFill rotWithShape="1">
          <a:blip r:embed="rId3">
            <a:alphaModFix/>
          </a:blip>
          <a:srcRect b="1381" l="12609" r="6247" t="85988"/>
          <a:stretch/>
        </p:blipFill>
        <p:spPr>
          <a:xfrm>
            <a:off x="0" y="3835670"/>
            <a:ext cx="9144000" cy="1326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Data Visualization</a:t>
            </a:r>
            <a:endParaRPr/>
          </a:p>
        </p:txBody>
      </p:sp>
      <p:sp>
        <p:nvSpPr>
          <p:cNvPr id="213" name="Google Shape;213;p22"/>
          <p:cNvSpPr txBox="1"/>
          <p:nvPr>
            <p:ph idx="1" type="body"/>
          </p:nvPr>
        </p:nvSpPr>
        <p:spPr>
          <a:xfrm>
            <a:off x="1295325" y="2078875"/>
            <a:ext cx="71229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P</a:t>
            </a:r>
            <a:r>
              <a:rPr lang="pt-BR" sz="1800">
                <a:solidFill>
                  <a:srgbClr val="434343"/>
                </a:solidFill>
              </a:rPr>
              <a:t>ermite a visualização de </a:t>
            </a:r>
            <a:r>
              <a:rPr b="1" lang="pt-BR" sz="1800">
                <a:solidFill>
                  <a:srgbClr val="434343"/>
                </a:solidFill>
              </a:rPr>
              <a:t>grandes volumes de informações</a:t>
            </a:r>
            <a:r>
              <a:rPr lang="pt-BR" sz="1800">
                <a:solidFill>
                  <a:srgbClr val="434343"/>
                </a:solidFill>
              </a:rPr>
              <a:t> que de outra forma seriam impossíveis de analisar por meio de uma simples tabela</a:t>
            </a:r>
            <a:endParaRPr sz="1800">
              <a:solidFill>
                <a:srgbClr val="43434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434343"/>
                </a:solidFill>
              </a:rPr>
              <a:t>(PARK, [20-?], l. 36).</a:t>
            </a:r>
            <a:endParaRPr sz="1000">
              <a:solidFill>
                <a:srgbClr val="434343"/>
              </a:solidFill>
            </a:endParaRPr>
          </a:p>
        </p:txBody>
      </p:sp>
      <p:pic>
        <p:nvPicPr>
          <p:cNvPr descr="shutterstock_429987889_edited.jpg" id="214" name="Google Shape;214;p22"/>
          <p:cNvPicPr preferRelativeResize="0"/>
          <p:nvPr/>
        </p:nvPicPr>
        <p:blipFill rotWithShape="1">
          <a:blip r:embed="rId3">
            <a:alphaModFix/>
          </a:blip>
          <a:srcRect b="1381" l="12609" r="6247" t="85988"/>
          <a:stretch/>
        </p:blipFill>
        <p:spPr>
          <a:xfrm>
            <a:off x="0" y="3835670"/>
            <a:ext cx="9144000" cy="1326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600" y="1433050"/>
            <a:ext cx="7614801" cy="35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Objetivo</a:t>
            </a:r>
            <a:endParaRPr/>
          </a:p>
        </p:txBody>
      </p:sp>
      <p:sp>
        <p:nvSpPr>
          <p:cNvPr id="225" name="Google Shape;225;p24"/>
          <p:cNvSpPr txBox="1"/>
          <p:nvPr>
            <p:ph idx="1" type="body"/>
          </p:nvPr>
        </p:nvSpPr>
        <p:spPr>
          <a:xfrm>
            <a:off x="1295325" y="2078875"/>
            <a:ext cx="7122900" cy="132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Desenvolver uma aplicação </a:t>
            </a:r>
            <a:r>
              <a:rPr i="1" lang="pt-BR" sz="1800">
                <a:solidFill>
                  <a:srgbClr val="434343"/>
                </a:solidFill>
              </a:rPr>
              <a:t>web</a:t>
            </a:r>
            <a:r>
              <a:rPr lang="pt-BR" sz="1800">
                <a:solidFill>
                  <a:srgbClr val="434343"/>
                </a:solidFill>
              </a:rPr>
              <a:t> para </a:t>
            </a:r>
            <a:r>
              <a:rPr b="1" lang="pt-BR" sz="1800">
                <a:solidFill>
                  <a:srgbClr val="434343"/>
                </a:solidFill>
              </a:rPr>
              <a:t>auxiliar pessoas a entenderem melhor seus gastos</a:t>
            </a:r>
            <a:r>
              <a:rPr lang="pt-BR" sz="1800">
                <a:solidFill>
                  <a:srgbClr val="434343"/>
                </a:solidFill>
              </a:rPr>
              <a:t>, utilizando os princípios de </a:t>
            </a:r>
            <a:r>
              <a:rPr b="1" i="1" lang="pt-BR" sz="1800">
                <a:solidFill>
                  <a:srgbClr val="434343"/>
                </a:solidFill>
              </a:rPr>
              <a:t>Data Visualization</a:t>
            </a:r>
            <a:r>
              <a:rPr lang="pt-BR" sz="1800">
                <a:solidFill>
                  <a:srgbClr val="434343"/>
                </a:solidFill>
              </a:rPr>
              <a:t> para a representação visual dos dados.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descr="shutterstock_429987889_edited.jpg" id="226" name="Google Shape;226;p24"/>
          <p:cNvPicPr preferRelativeResize="0"/>
          <p:nvPr/>
        </p:nvPicPr>
        <p:blipFill rotWithShape="1">
          <a:blip r:embed="rId3">
            <a:alphaModFix/>
          </a:blip>
          <a:srcRect b="1381" l="12609" r="6247" t="85988"/>
          <a:stretch/>
        </p:blipFill>
        <p:spPr>
          <a:xfrm>
            <a:off x="0" y="3835670"/>
            <a:ext cx="9144000" cy="1326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Objetivos Específicos</a:t>
            </a:r>
            <a:endParaRPr/>
          </a:p>
        </p:txBody>
      </p:sp>
      <p:sp>
        <p:nvSpPr>
          <p:cNvPr id="232" name="Google Shape;232;p25"/>
          <p:cNvSpPr/>
          <p:nvPr/>
        </p:nvSpPr>
        <p:spPr>
          <a:xfrm>
            <a:off x="1400790" y="2181675"/>
            <a:ext cx="328800" cy="32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33" name="Google Shape;233;p25"/>
          <p:cNvSpPr txBox="1"/>
          <p:nvPr>
            <p:ph idx="1" type="body"/>
          </p:nvPr>
        </p:nvSpPr>
        <p:spPr>
          <a:xfrm>
            <a:off x="1847691" y="207377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Estudar e compreender </a:t>
            </a:r>
            <a:r>
              <a:rPr b="1" lang="pt-BR" sz="1800">
                <a:solidFill>
                  <a:srgbClr val="434343"/>
                </a:solidFill>
              </a:rPr>
              <a:t>Data Visualization</a:t>
            </a:r>
            <a:r>
              <a:rPr lang="pt-BR" sz="1800">
                <a:solidFill>
                  <a:srgbClr val="434343"/>
                </a:solidFill>
              </a:rPr>
              <a:t>.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234" name="Google Shape;234;p25"/>
          <p:cNvSpPr/>
          <p:nvPr/>
        </p:nvSpPr>
        <p:spPr>
          <a:xfrm>
            <a:off x="1400790" y="3404075"/>
            <a:ext cx="328800" cy="32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35" name="Google Shape;235;p25"/>
          <p:cNvSpPr txBox="1"/>
          <p:nvPr>
            <p:ph idx="1" type="body"/>
          </p:nvPr>
        </p:nvSpPr>
        <p:spPr>
          <a:xfrm>
            <a:off x="1847691" y="3307900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Definir </a:t>
            </a:r>
            <a:r>
              <a:rPr b="1" lang="pt-BR" sz="1800">
                <a:solidFill>
                  <a:srgbClr val="434343"/>
                </a:solidFill>
              </a:rPr>
              <a:t>mensagens</a:t>
            </a:r>
            <a:r>
              <a:rPr lang="pt-BR" sz="1800">
                <a:solidFill>
                  <a:srgbClr val="434343"/>
                </a:solidFill>
              </a:rPr>
              <a:t> a serem transmitidas através dos gráficos.</a:t>
            </a:r>
            <a:endParaRPr b="1" sz="1800">
              <a:solidFill>
                <a:srgbClr val="434343"/>
              </a:solidFill>
            </a:endParaRPr>
          </a:p>
        </p:txBody>
      </p:sp>
      <p:sp>
        <p:nvSpPr>
          <p:cNvPr id="236" name="Google Shape;236;p25"/>
          <p:cNvSpPr/>
          <p:nvPr/>
        </p:nvSpPr>
        <p:spPr>
          <a:xfrm>
            <a:off x="5090809" y="2181675"/>
            <a:ext cx="328800" cy="32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37" name="Google Shape;237;p25"/>
          <p:cNvSpPr txBox="1"/>
          <p:nvPr>
            <p:ph idx="1" type="body"/>
          </p:nvPr>
        </p:nvSpPr>
        <p:spPr>
          <a:xfrm>
            <a:off x="5536112" y="2073775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Identificar as</a:t>
            </a:r>
            <a:r>
              <a:rPr b="1" lang="pt-BR" sz="1800">
                <a:solidFill>
                  <a:srgbClr val="434343"/>
                </a:solidFill>
              </a:rPr>
              <a:t> informações relevantes </a:t>
            </a:r>
            <a:r>
              <a:rPr lang="pt-BR" sz="1800">
                <a:solidFill>
                  <a:srgbClr val="434343"/>
                </a:solidFill>
              </a:rPr>
              <a:t>sobre os gastos.</a:t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238" name="Google Shape;238;p25"/>
          <p:cNvSpPr/>
          <p:nvPr/>
        </p:nvSpPr>
        <p:spPr>
          <a:xfrm>
            <a:off x="5090809" y="3404075"/>
            <a:ext cx="328800" cy="328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FFFFFF"/>
              </a:solidFill>
            </a:endParaRPr>
          </a:p>
        </p:txBody>
      </p:sp>
      <p:sp>
        <p:nvSpPr>
          <p:cNvPr id="239" name="Google Shape;239;p25"/>
          <p:cNvSpPr txBox="1"/>
          <p:nvPr>
            <p:ph idx="1" type="body"/>
          </p:nvPr>
        </p:nvSpPr>
        <p:spPr>
          <a:xfrm>
            <a:off x="5536112" y="3307900"/>
            <a:ext cx="2832900" cy="105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 sz="1800">
                <a:solidFill>
                  <a:srgbClr val="434343"/>
                </a:solidFill>
              </a:rPr>
              <a:t>Estruturar, implementar, testar  a </a:t>
            </a:r>
            <a:r>
              <a:rPr b="1" lang="pt-BR" sz="1800">
                <a:solidFill>
                  <a:srgbClr val="434343"/>
                </a:solidFill>
              </a:rPr>
              <a:t>plataforma web</a:t>
            </a:r>
            <a:r>
              <a:rPr lang="pt-BR" sz="1800">
                <a:solidFill>
                  <a:srgbClr val="434343"/>
                </a:solidFill>
              </a:rPr>
              <a:t> e conferir a integridade dos dados.</a:t>
            </a:r>
            <a:endParaRPr sz="1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6"/>
          <p:cNvSpPr txBox="1"/>
          <p:nvPr>
            <p:ph type="title"/>
          </p:nvPr>
        </p:nvSpPr>
        <p:spPr>
          <a:xfrm>
            <a:off x="729450" y="2056375"/>
            <a:ext cx="52032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pt-BR"/>
              <a:t>MATERIAIS E MÉTODOS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