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y="5143500" cx="9144000"/>
  <p:notesSz cx="6858000" cy="9144000"/>
  <p:embeddedFontLst>
    <p:embeddedFont>
      <p:font typeface="Raleway"/>
      <p:regular r:id="rId31"/>
      <p:bold r:id="rId32"/>
      <p:italic r:id="rId33"/>
      <p:boldItalic r:id="rId34"/>
    </p:embeddedFont>
    <p:embeddedFont>
      <p:font typeface="Lato"/>
      <p:regular r:id="rId35"/>
      <p:bold r:id="rId36"/>
      <p:italic r:id="rId37"/>
      <p:boldItalic r:id="rId38"/>
    </p:embeddedFont>
    <p:embeddedFont>
      <p:font typeface="Montserrat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bold.fntdata"/><Relationship Id="rId20" Type="http://schemas.openxmlformats.org/officeDocument/2006/relationships/slide" Target="slides/slide16.xml"/><Relationship Id="rId42" Type="http://schemas.openxmlformats.org/officeDocument/2006/relationships/font" Target="fonts/Montserrat-boldItalic.fntdata"/><Relationship Id="rId41" Type="http://schemas.openxmlformats.org/officeDocument/2006/relationships/font" Target="fonts/Montserrat-italic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Raleway-regular.fntdata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Raleway-italic.fntdata"/><Relationship Id="rId10" Type="http://schemas.openxmlformats.org/officeDocument/2006/relationships/slide" Target="slides/slide6.xml"/><Relationship Id="rId32" Type="http://schemas.openxmlformats.org/officeDocument/2006/relationships/font" Target="fonts/Raleway-bold.fntdata"/><Relationship Id="rId13" Type="http://schemas.openxmlformats.org/officeDocument/2006/relationships/slide" Target="slides/slide9.xml"/><Relationship Id="rId35" Type="http://schemas.openxmlformats.org/officeDocument/2006/relationships/font" Target="fonts/Lato-regular.fntdata"/><Relationship Id="rId12" Type="http://schemas.openxmlformats.org/officeDocument/2006/relationships/slide" Target="slides/slide8.xml"/><Relationship Id="rId34" Type="http://schemas.openxmlformats.org/officeDocument/2006/relationships/font" Target="fonts/Raleway-boldItalic.fntdata"/><Relationship Id="rId15" Type="http://schemas.openxmlformats.org/officeDocument/2006/relationships/slide" Target="slides/slide11.xml"/><Relationship Id="rId37" Type="http://schemas.openxmlformats.org/officeDocument/2006/relationships/font" Target="fonts/Lato-italic.fntdata"/><Relationship Id="rId14" Type="http://schemas.openxmlformats.org/officeDocument/2006/relationships/slide" Target="slides/slide10.xml"/><Relationship Id="rId36" Type="http://schemas.openxmlformats.org/officeDocument/2006/relationships/font" Target="fonts/Lato-bold.fntdata"/><Relationship Id="rId17" Type="http://schemas.openxmlformats.org/officeDocument/2006/relationships/slide" Target="slides/slide13.xml"/><Relationship Id="rId39" Type="http://schemas.openxmlformats.org/officeDocument/2006/relationships/font" Target="fonts/Montserrat-regular.fntdata"/><Relationship Id="rId16" Type="http://schemas.openxmlformats.org/officeDocument/2006/relationships/slide" Target="slides/slide12.xml"/><Relationship Id="rId38" Type="http://schemas.openxmlformats.org/officeDocument/2006/relationships/font" Target="fonts/Lato-bold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87997393_0_7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f87997393_0_7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ba7bda267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ba7bda26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47f6f0cc0b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47f6f0cc0b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ba7bda267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ba7bda267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ba7bda267_1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ba7bda267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47f6f0cc0b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47f6f0cc0b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4700a5d8c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4700a5d8c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47f999bba7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47f999bba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47f999bba7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47f999bba7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39a473e7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39a473e7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39a473e79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39a473e79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700a5d8c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700a5d8c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39a473e7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39a473e7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39a473e7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39a473e7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39a473e79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39a473e79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39a473e7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39a473e7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39a473e79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39a473e79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47f999bba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47f999bba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f87997393_0_8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1f87997393_0_8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4700a5d8c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4700a5d8c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f87997393_0_8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f87997393_0_8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47f6f0cc0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47f6f0cc0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47f6f0cc0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47f6f0cc0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47f6f0cc0b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47f6f0cc0b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47f6f0cc0b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47f6f0cc0b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47f6f0cc0b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47f6f0cc0b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OC">
  <p:cSld name="SECTION_HEADER_1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1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84" name="Google Shape;84;p1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2" name="Google Shape;102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03" name="Google Shape;103;p1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_alt3">
  <p:cSld name="TITLE_AND_BODY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ffset_comp_343059.jpg" id="105" name="Google Shape;105;p14"/>
          <p:cNvPicPr preferRelativeResize="0"/>
          <p:nvPr/>
        </p:nvPicPr>
        <p:blipFill rotWithShape="1">
          <a:blip r:embed="rId2">
            <a:alphaModFix amt="80000"/>
          </a:blip>
          <a:srcRect b="25870" l="30474" r="30474" t="11955"/>
          <a:stretch/>
        </p:blipFill>
        <p:spPr>
          <a:xfrm rot="-5400000">
            <a:off x="113630" y="-105700"/>
            <a:ext cx="5142300" cy="5364300"/>
          </a:xfrm>
          <a:prstGeom prst="diagStripe">
            <a:avLst>
              <a:gd fmla="val 50343" name="adj"/>
            </a:avLst>
          </a:prstGeom>
          <a:noFill/>
          <a:ln>
            <a:noFill/>
          </a:ln>
        </p:spPr>
      </p:pic>
      <p:sp>
        <p:nvSpPr>
          <p:cNvPr id="106" name="Google Shape;106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7" name="Google Shape;107;p14"/>
          <p:cNvSpPr txBox="1"/>
          <p:nvPr>
            <p:ph idx="1" type="body"/>
          </p:nvPr>
        </p:nvSpPr>
        <p:spPr>
          <a:xfrm>
            <a:off x="4018025" y="1567550"/>
            <a:ext cx="4318500" cy="1766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  <a:defRPr>
                <a:solidFill>
                  <a:schemeClr val="dk2"/>
                </a:solidFill>
              </a:defRPr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>
                <a:solidFill>
                  <a:schemeClr val="dk2"/>
                </a:solidFill>
              </a:defRPr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>
                <a:solidFill>
                  <a:schemeClr val="dk2"/>
                </a:solidFill>
              </a:defRPr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>
                <a:solidFill>
                  <a:schemeClr val="dk2"/>
                </a:solidFill>
              </a:defRPr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>
                <a:solidFill>
                  <a:schemeClr val="dk2"/>
                </a:solidFill>
              </a:defRPr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>
                <a:solidFill>
                  <a:schemeClr val="dk2"/>
                </a:solidFill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>
                <a:solidFill>
                  <a:schemeClr val="dk2"/>
                </a:solidFill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>
                <a:solidFill>
                  <a:schemeClr val="dk2"/>
                </a:solidFill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8" name="Google Shape;10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09" name="Google Shape;109;p14">
            <a:hlinkClick/>
          </p:cNvPr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4">
            <a:hlinkClick/>
          </p:cNvPr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4">
            <a:hlinkClick/>
          </p:cNvPr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4">
            <a:hlinkClick/>
          </p:cNvPr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3" name="Google Shape;113;p1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114" name="Google Shape;114;p1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_alt1">
  <p:cSld name="TITLE_AND_BODY_2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 txBox="1"/>
          <p:nvPr>
            <p:ph type="title"/>
          </p:nvPr>
        </p:nvSpPr>
        <p:spPr>
          <a:xfrm>
            <a:off x="361071" y="1924852"/>
            <a:ext cx="2304900" cy="1797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8" name="Google Shape;118;p15"/>
          <p:cNvSpPr/>
          <p:nvPr/>
        </p:nvSpPr>
        <p:spPr>
          <a:xfrm>
            <a:off x="4564200" y="0"/>
            <a:ext cx="45798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5"/>
          <p:cNvSpPr txBox="1"/>
          <p:nvPr>
            <p:ph idx="1" type="body"/>
          </p:nvPr>
        </p:nvSpPr>
        <p:spPr>
          <a:xfrm>
            <a:off x="6451271" y="1924850"/>
            <a:ext cx="2304900" cy="1797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>
                <a:solidFill>
                  <a:schemeClr val="dk1"/>
                </a:solidFill>
              </a:defRPr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>
                <a:solidFill>
                  <a:schemeClr val="dk1"/>
                </a:solidFill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0" name="Google Shape;120;p15">
            <a:hlinkClick/>
          </p:cNvPr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5">
            <a:hlinkClick/>
          </p:cNvPr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5">
            <a:hlinkClick/>
          </p:cNvPr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5">
            <a:hlinkClick/>
          </p:cNvPr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4" name="Google Shape;124;p1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125" name="Google Shape;125;p1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7" name="Google Shape;127;p15"/>
          <p:cNvSpPr txBox="1"/>
          <p:nvPr>
            <p:ph idx="2" type="title"/>
          </p:nvPr>
        </p:nvSpPr>
        <p:spPr>
          <a:xfrm>
            <a:off x="1297500" y="459490"/>
            <a:ext cx="3005700" cy="510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28" name="Google Shape;12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_alt2">
  <p:cSld name="TITLE_AND_BODY_2_1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6"/>
          <p:cNvSpPr txBox="1"/>
          <p:nvPr>
            <p:ph type="title"/>
          </p:nvPr>
        </p:nvSpPr>
        <p:spPr>
          <a:xfrm>
            <a:off x="702850" y="1708619"/>
            <a:ext cx="3333300" cy="1470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31" name="Google Shape;131;p16"/>
          <p:cNvSpPr/>
          <p:nvPr/>
        </p:nvSpPr>
        <p:spPr>
          <a:xfrm>
            <a:off x="0" y="3486600"/>
            <a:ext cx="9144000" cy="165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6">
            <a:hlinkClick/>
          </p:cNvPr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6">
            <a:hlinkClick/>
          </p:cNvPr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6">
            <a:hlinkClick/>
          </p:cNvPr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6">
            <a:hlinkClick/>
          </p:cNvPr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6" name="Google Shape;136;p1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137" name="Google Shape;137;p1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6"/>
          <p:cNvSpPr txBox="1"/>
          <p:nvPr>
            <p:ph idx="2" type="title"/>
          </p:nvPr>
        </p:nvSpPr>
        <p:spPr>
          <a:xfrm>
            <a:off x="1297500" y="459490"/>
            <a:ext cx="3005700" cy="510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40" name="Google Shape;14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41" name="Google Shape;141;p16"/>
          <p:cNvSpPr txBox="1"/>
          <p:nvPr>
            <p:ph idx="1" type="body"/>
          </p:nvPr>
        </p:nvSpPr>
        <p:spPr>
          <a:xfrm>
            <a:off x="702850" y="3625275"/>
            <a:ext cx="3333300" cy="765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>
                <a:solidFill>
                  <a:schemeClr val="dk1"/>
                </a:solidFill>
              </a:defRPr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>
                <a:solidFill>
                  <a:schemeClr val="dk1"/>
                </a:solidFill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www.alphachannel.net.br/blog/2009/07/computacao-grafica-e-suas-definicoes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7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/>
              <a:t>APLICAÇÃO DA COMPUTAÇÃO GRÁFICA POR MEIO DA ELABORAÇÃO DE MAQUETES DIGITAIS UTILIZANDO SKETCHUP </a:t>
            </a:r>
            <a:endParaRPr sz="3600"/>
          </a:p>
        </p:txBody>
      </p:sp>
      <p:sp>
        <p:nvSpPr>
          <p:cNvPr id="147" name="Google Shape;147;p17"/>
          <p:cNvSpPr txBox="1"/>
          <p:nvPr>
            <p:ph idx="1" type="subTitle"/>
          </p:nvPr>
        </p:nvSpPr>
        <p:spPr>
          <a:xfrm>
            <a:off x="791877" y="3872025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/>
              <a:t>Guilherme Augusto Astolfi Silvestre		RA: 161024173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Softwares CAD (Computer Aided Design)</a:t>
            </a:r>
            <a:endParaRPr/>
          </a:p>
        </p:txBody>
      </p:sp>
      <p:sp>
        <p:nvSpPr>
          <p:cNvPr id="209" name="Google Shape;209;p26"/>
          <p:cNvSpPr txBox="1"/>
          <p:nvPr>
            <p:ph idx="1" type="body"/>
          </p:nvPr>
        </p:nvSpPr>
        <p:spPr>
          <a:xfrm>
            <a:off x="729450" y="1974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Computer Aided Design traduz-se para “Desenho com Auxílio do Computador”.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800"/>
              <a:t>Cálculos de forma dinâmica, agilidade na criação de objetos semi-prontos, consistência nas deformações e nas dimensões, etc.</a:t>
            </a:r>
            <a:r>
              <a:rPr lang="pt-BR" sz="1800"/>
              <a:t>. 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800"/>
              <a:t>Podemos destacar: Blender, 3ds Max, Autodesk Maya, AutoCAD, SketchUp entre outros.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7"/>
          <p:cNvSpPr txBox="1"/>
          <p:nvPr>
            <p:ph idx="4294967295" type="body"/>
          </p:nvPr>
        </p:nvSpPr>
        <p:spPr>
          <a:xfrm>
            <a:off x="1004100" y="219122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457200" lvl="0" marL="1828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pt-BR" sz="1800"/>
              <a:t>           Software Blender. </a:t>
            </a:r>
            <a:endParaRPr sz="1800"/>
          </a:p>
          <a:p>
            <a:pPr indent="0" lvl="0" marL="1828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pt-BR" sz="1800"/>
              <a:t>              Fonte: Produzido pelo autor</a:t>
            </a:r>
            <a:endParaRPr sz="1800"/>
          </a:p>
          <a:p>
            <a:pPr indent="0" lvl="0" marL="0" rtl="0" algn="l">
              <a:spcBef>
                <a:spcPts val="2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15" name="Google Shape;21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6838" y="331463"/>
            <a:ext cx="7270326" cy="380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Sketchup</a:t>
            </a:r>
            <a:endParaRPr/>
          </a:p>
        </p:txBody>
      </p:sp>
      <p:sp>
        <p:nvSpPr>
          <p:cNvPr id="221" name="Google Shape;221;p28"/>
          <p:cNvSpPr txBox="1"/>
          <p:nvPr>
            <p:ph idx="1" type="body"/>
          </p:nvPr>
        </p:nvSpPr>
        <p:spPr>
          <a:xfrm>
            <a:off x="729450" y="19245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O Sketchup é um dos software de modelage</a:t>
            </a:r>
            <a:r>
              <a:rPr lang="pt-BR" sz="1800"/>
              <a:t>m 3D mais populares do mundo. Foi desenvolvido e liberado no ano 2000 pela empresa </a:t>
            </a:r>
            <a:r>
              <a:rPr b="1" lang="pt-BR" sz="1800"/>
              <a:t>At Last Software</a:t>
            </a:r>
            <a:r>
              <a:rPr lang="pt-BR" sz="1800"/>
              <a:t> como uma ferramenta de criação 3D de fácil </a:t>
            </a:r>
            <a:r>
              <a:rPr lang="pt-BR" sz="1800"/>
              <a:t>manuseio.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800"/>
              <a:t>Anos mais tarde a </a:t>
            </a:r>
            <a:r>
              <a:rPr b="1" lang="pt-BR" sz="1800"/>
              <a:t>Google </a:t>
            </a:r>
            <a:r>
              <a:rPr lang="pt-BR" sz="1800"/>
              <a:t>adquiriu o programa (2006) e trouxe melhoria aos longos dos anos para o software.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sz="1800"/>
              <a:t>Atualmente (desde 2012) o Sketchup é de propriedade da empresa californiana </a:t>
            </a:r>
            <a:r>
              <a:rPr b="1" lang="pt-BR" sz="1800"/>
              <a:t>Trimble Navigation</a:t>
            </a:r>
            <a:r>
              <a:rPr lang="pt-BR" sz="1800"/>
              <a:t>.</a:t>
            </a:r>
            <a:endParaRPr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Sketchup - Vantagens</a:t>
            </a:r>
            <a:endParaRPr/>
          </a:p>
        </p:txBody>
      </p:sp>
      <p:sp>
        <p:nvSpPr>
          <p:cNvPr id="227" name="Google Shape;227;p29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Sketchup é um software CAD e BIM (</a:t>
            </a:r>
            <a:r>
              <a:rPr lang="pt-BR" sz="1600"/>
              <a:t>Building Information Modeling)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C</a:t>
            </a:r>
            <a:r>
              <a:rPr lang="pt-BR" sz="1600"/>
              <a:t>urva rápida de aprendizagem, simples e intuitivo.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Software muito presente no m</a:t>
            </a:r>
            <a:r>
              <a:rPr lang="pt-BR" sz="1600"/>
              <a:t>ercado de trabalho.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pt-BR" sz="1600"/>
              <a:t>Warehouse </a:t>
            </a:r>
            <a:r>
              <a:rPr lang="pt-BR" sz="1600"/>
              <a:t>- Biblioteca que disponibiliza gratuitamente modelos em 3D.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pt-BR" sz="1600"/>
              <a:t>Extension Warehouse</a:t>
            </a:r>
            <a:r>
              <a:rPr lang="pt-BR" sz="1600"/>
              <a:t> - Biblioteca que disponibiliza plugins.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Possui versão gratuita.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Compatibilidade com os maiores softwares CAD.</a:t>
            </a:r>
            <a:endParaRPr sz="1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0"/>
          <p:cNvSpPr txBox="1"/>
          <p:nvPr>
            <p:ph idx="4294967295" type="body"/>
          </p:nvPr>
        </p:nvSpPr>
        <p:spPr>
          <a:xfrm>
            <a:off x="1004100" y="219122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457200" lvl="0" marL="1828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pt-BR" sz="1800"/>
              <a:t>           Software SketchUp. </a:t>
            </a:r>
            <a:endParaRPr sz="1800"/>
          </a:p>
          <a:p>
            <a:pPr indent="0" lvl="0" marL="1828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pt-BR" sz="1800"/>
              <a:t>              Fonte: Produzido pelo autor</a:t>
            </a:r>
            <a:endParaRPr sz="1800"/>
          </a:p>
          <a:p>
            <a:pPr indent="0" lvl="0" marL="0" rtl="0" algn="l">
              <a:spcBef>
                <a:spcPts val="2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33" name="Google Shape;23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3217" y="329525"/>
            <a:ext cx="7369970" cy="378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Renderização - Lumion 3D</a:t>
            </a:r>
            <a:endParaRPr/>
          </a:p>
        </p:txBody>
      </p:sp>
      <p:sp>
        <p:nvSpPr>
          <p:cNvPr id="239" name="Google Shape;239;p31"/>
          <p:cNvSpPr txBox="1"/>
          <p:nvPr>
            <p:ph idx="1" type="body"/>
          </p:nvPr>
        </p:nvSpPr>
        <p:spPr>
          <a:xfrm>
            <a:off x="727650" y="195542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800"/>
              <a:t>Renderizar é o processo de combinar um material bruto digital, a recursos incorporados ao software renderizador.</a:t>
            </a:r>
            <a:endParaRPr sz="1800"/>
          </a:p>
        </p:txBody>
      </p:sp>
      <p:pic>
        <p:nvPicPr>
          <p:cNvPr id="240" name="Google Shape;24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50" y="2847448"/>
            <a:ext cx="3678125" cy="197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9450" y="2847449"/>
            <a:ext cx="3918598" cy="197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Publicação</a:t>
            </a:r>
            <a:endParaRPr/>
          </a:p>
        </p:txBody>
      </p:sp>
      <p:sp>
        <p:nvSpPr>
          <p:cNvPr id="247" name="Google Shape;247;p32"/>
          <p:cNvSpPr txBox="1"/>
          <p:nvPr>
            <p:ph idx="1" type="body"/>
          </p:nvPr>
        </p:nvSpPr>
        <p:spPr>
          <a:xfrm>
            <a:off x="729450" y="2512250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A maquete digital </a:t>
            </a:r>
            <a:r>
              <a:rPr lang="pt-BR" sz="1800"/>
              <a:t>construída</a:t>
            </a:r>
            <a:r>
              <a:rPr lang="pt-BR" sz="1800"/>
              <a:t> ao longo do projeto está dis</a:t>
            </a:r>
            <a:r>
              <a:rPr lang="pt-BR" sz="1800"/>
              <a:t>ponível para ser baixada de forma gratuita através do domínio:</a:t>
            </a:r>
            <a:endParaRPr sz="1800"/>
          </a:p>
          <a:p>
            <a:pPr indent="457200" lvl="0" marL="18288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pt-BR" sz="1800"/>
              <a:t>https://gofile.io/?c=oN41FK</a:t>
            </a:r>
            <a:endParaRPr b="1" sz="1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3"/>
          <p:cNvSpPr txBox="1"/>
          <p:nvPr>
            <p:ph idx="4294967295" type="body"/>
          </p:nvPr>
        </p:nvSpPr>
        <p:spPr>
          <a:xfrm>
            <a:off x="236575" y="2273525"/>
            <a:ext cx="659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457200" lvl="0" marL="182880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pt-BR" sz="1800"/>
              <a:t>  </a:t>
            </a:r>
            <a:r>
              <a:rPr lang="pt-BR" sz="1800"/>
              <a:t>Página de download da Maquete Digital </a:t>
            </a:r>
            <a:endParaRPr sz="1800"/>
          </a:p>
          <a:p>
            <a:pPr indent="0" lvl="0" marL="182880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pt-BR" sz="1800"/>
              <a:t>           Fonte: Produzido pelo autor</a:t>
            </a:r>
            <a:endParaRPr sz="1800"/>
          </a:p>
          <a:p>
            <a:pPr indent="0" lvl="0" marL="0" rtl="0" algn="ctr">
              <a:spcBef>
                <a:spcPts val="2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53" name="Google Shape;25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025" y="409449"/>
            <a:ext cx="7953950" cy="374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4"/>
          <p:cNvSpPr txBox="1"/>
          <p:nvPr>
            <p:ph idx="4294967295" type="title"/>
          </p:nvPr>
        </p:nvSpPr>
        <p:spPr>
          <a:xfrm>
            <a:off x="1004100" y="512300"/>
            <a:ext cx="7688700" cy="5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Maquete Digital finalizada e renderizada</a:t>
            </a:r>
            <a:endParaRPr/>
          </a:p>
        </p:txBody>
      </p:sp>
      <p:pic>
        <p:nvPicPr>
          <p:cNvPr id="259" name="Google Shape;25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1013" y="1136100"/>
            <a:ext cx="6721973" cy="378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5"/>
          <p:cNvSpPr txBox="1"/>
          <p:nvPr>
            <p:ph idx="4294967295" type="title"/>
          </p:nvPr>
        </p:nvSpPr>
        <p:spPr>
          <a:xfrm>
            <a:off x="1004100" y="512300"/>
            <a:ext cx="7688700" cy="5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Maquete Digital finalizada e renderizada</a:t>
            </a:r>
            <a:endParaRPr/>
          </a:p>
        </p:txBody>
      </p:sp>
      <p:pic>
        <p:nvPicPr>
          <p:cNvPr id="265" name="Google Shape;26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4255" y="1072100"/>
            <a:ext cx="6795485" cy="3822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Maquete Digital / Maquete Eletrônica</a:t>
            </a:r>
            <a:endParaRPr/>
          </a:p>
        </p:txBody>
      </p:sp>
      <p:sp>
        <p:nvSpPr>
          <p:cNvPr id="153" name="Google Shape;153;p18"/>
          <p:cNvSpPr txBox="1"/>
          <p:nvPr>
            <p:ph idx="1" type="body"/>
          </p:nvPr>
        </p:nvSpPr>
        <p:spPr>
          <a:xfrm>
            <a:off x="729450" y="2078875"/>
            <a:ext cx="45168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Maquete Digital é uma técnica difundida na arquitetura e na engenharia para produção de um artefato digital de uma edificação, preservando suas dimensões e características.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4" name="Google Shape;15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8950" y="2166137"/>
            <a:ext cx="3538801" cy="208657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8"/>
          <p:cNvSpPr txBox="1"/>
          <p:nvPr>
            <p:ph idx="1" type="body"/>
          </p:nvPr>
        </p:nvSpPr>
        <p:spPr>
          <a:xfrm>
            <a:off x="4849950" y="4252700"/>
            <a:ext cx="4516800" cy="79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                            Maquete Digital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pt-BR" sz="1800"/>
              <a:t>                    </a:t>
            </a:r>
            <a:r>
              <a:rPr lang="pt-BR" sz="1800"/>
              <a:t>Fonte: Produzido pelo autor</a:t>
            </a:r>
            <a:endParaRPr/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6"/>
          <p:cNvSpPr txBox="1"/>
          <p:nvPr>
            <p:ph idx="4294967295" type="title"/>
          </p:nvPr>
        </p:nvSpPr>
        <p:spPr>
          <a:xfrm>
            <a:off x="1004100" y="512300"/>
            <a:ext cx="7688700" cy="5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Maquete Digital finalizada e renderizada</a:t>
            </a:r>
            <a:endParaRPr/>
          </a:p>
        </p:txBody>
      </p:sp>
      <p:pic>
        <p:nvPicPr>
          <p:cNvPr id="271" name="Google Shape;27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0150" y="1072100"/>
            <a:ext cx="6783701" cy="3815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7"/>
          <p:cNvSpPr txBox="1"/>
          <p:nvPr>
            <p:ph idx="4294967295" type="title"/>
          </p:nvPr>
        </p:nvSpPr>
        <p:spPr>
          <a:xfrm>
            <a:off x="1004100" y="512300"/>
            <a:ext cx="7688700" cy="5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Maquete Digital finalizada e renderizada</a:t>
            </a:r>
            <a:endParaRPr/>
          </a:p>
        </p:txBody>
      </p:sp>
      <p:pic>
        <p:nvPicPr>
          <p:cNvPr id="277" name="Google Shape;27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" y="1072100"/>
            <a:ext cx="7772400" cy="437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8"/>
          <p:cNvSpPr txBox="1"/>
          <p:nvPr>
            <p:ph idx="4294967295" type="title"/>
          </p:nvPr>
        </p:nvSpPr>
        <p:spPr>
          <a:xfrm>
            <a:off x="1004100" y="512300"/>
            <a:ext cx="7688700" cy="5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Maquete Digital finalizada e renderizada</a:t>
            </a:r>
            <a:endParaRPr/>
          </a:p>
        </p:txBody>
      </p:sp>
      <p:pic>
        <p:nvPicPr>
          <p:cNvPr id="283" name="Google Shape;28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0700" y="1072100"/>
            <a:ext cx="7102598" cy="3995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9"/>
          <p:cNvSpPr txBox="1"/>
          <p:nvPr>
            <p:ph idx="4294967295" type="title"/>
          </p:nvPr>
        </p:nvSpPr>
        <p:spPr>
          <a:xfrm>
            <a:off x="1004100" y="512300"/>
            <a:ext cx="7688700" cy="5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Maquete Digital finalizada e renderizada</a:t>
            </a:r>
            <a:endParaRPr/>
          </a:p>
        </p:txBody>
      </p:sp>
      <p:pic>
        <p:nvPicPr>
          <p:cNvPr id="289" name="Google Shape;28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1850" y="1072100"/>
            <a:ext cx="7020298" cy="3948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0"/>
          <p:cNvSpPr txBox="1"/>
          <p:nvPr>
            <p:ph idx="4294967295" type="title"/>
          </p:nvPr>
        </p:nvSpPr>
        <p:spPr>
          <a:xfrm>
            <a:off x="1004100" y="512300"/>
            <a:ext cx="7688700" cy="5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Maquete Digital finalizada e renderizada</a:t>
            </a:r>
            <a:endParaRPr/>
          </a:p>
        </p:txBody>
      </p:sp>
      <p:pic>
        <p:nvPicPr>
          <p:cNvPr id="295" name="Google Shape;29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3850" y="1072100"/>
            <a:ext cx="6876298" cy="3867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Conclusão</a:t>
            </a:r>
            <a:endParaRPr/>
          </a:p>
        </p:txBody>
      </p:sp>
      <p:sp>
        <p:nvSpPr>
          <p:cNvPr id="301" name="Google Shape;301;p41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O </a:t>
            </a:r>
            <a:r>
              <a:rPr lang="pt-BR" sz="1800"/>
              <a:t>trabalho viabilizou e disponibilizou um projeto virtual de um edifício público, com riqueza e consistência suficientemente satisfatória para ser utilizado em momentos de planejamento de estruturação e organização no Câmpus.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sz="1800"/>
              <a:t>Além disso, o projeto serve como objeto motivador e incentiva o estudo e a prática da Computação Gráfica.</a:t>
            </a:r>
            <a:endParaRPr sz="18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Referências</a:t>
            </a:r>
            <a:endParaRPr/>
          </a:p>
        </p:txBody>
      </p:sp>
      <p:sp>
        <p:nvSpPr>
          <p:cNvPr id="307" name="Google Shape;307;p42"/>
          <p:cNvSpPr txBox="1"/>
          <p:nvPr/>
        </p:nvSpPr>
        <p:spPr>
          <a:xfrm>
            <a:off x="1297500" y="2658481"/>
            <a:ext cx="732900" cy="8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</a:endParaRPr>
          </a:p>
        </p:txBody>
      </p:sp>
      <p:sp>
        <p:nvSpPr>
          <p:cNvPr id="308" name="Google Shape;308;p42"/>
          <p:cNvSpPr txBox="1"/>
          <p:nvPr>
            <p:ph idx="1" type="body"/>
          </p:nvPr>
        </p:nvSpPr>
        <p:spPr>
          <a:xfrm>
            <a:off x="729450" y="2071774"/>
            <a:ext cx="7422900" cy="23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GOMES, Jonas; VELHO, Luiz. ​Fundamentos da Computação gráfica. Rio de Janeiro: IMPA, 2008.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AZEVEDO, Eduardo; CONCI, Aura. ​Computação gráfica: geração de imagens. 8. ed. Rio  de Janeiro, RJ: Campus, 2003.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McCULLOUGH, M. ​Abstracting craft: the practiced digital hand. Cambridge: The MIT Press, 1996.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COMPUTAÇÃO GRÁFICA E SUAS DEFINIÇÕES &lt;</a:t>
            </a:r>
            <a:r>
              <a:rPr lang="pt-BR" u="sng">
                <a:solidFill>
                  <a:schemeClr val="hlink"/>
                </a:solidFill>
                <a:hlinkClick r:id="rId3"/>
              </a:rPr>
              <a:t>http://www.alphachannel.net.br/blog/2009/07/computacao-grafica-e-suas-definicoes</a:t>
            </a:r>
            <a:r>
              <a:rPr lang="pt-BR">
                <a:solidFill>
                  <a:srgbClr val="000000"/>
                </a:solidFill>
              </a:rPr>
              <a:t>&gt;. Acessado em 18 de Março de 2018.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>
                <a:solidFill>
                  <a:srgbClr val="000000"/>
                </a:solidFill>
              </a:rPr>
              <a:t>Curso SketchUp - Ferramentas &amp; Técnicas desenvolvido pelo professor Jorge Avelar.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Justificativa</a:t>
            </a:r>
            <a:endParaRPr/>
          </a:p>
        </p:txBody>
      </p:sp>
      <p:sp>
        <p:nvSpPr>
          <p:cNvPr id="161" name="Google Shape;161;p19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Maior agilidade e precisão no planejamento de reformas na edificação.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Utiliz</a:t>
            </a:r>
            <a:r>
              <a:rPr lang="pt-BR" sz="1800"/>
              <a:t>ação para sistemas de geolocalização dentro da Universidade.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Trabalho inspira interessados na área da Computação Gráfica.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Computação Gráfica</a:t>
            </a:r>
            <a:endParaRPr/>
          </a:p>
        </p:txBody>
      </p:sp>
      <p:sp>
        <p:nvSpPr>
          <p:cNvPr id="167" name="Google Shape;167;p20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800"/>
              <a:t>A Computação Gráfica é a área da Ciência da Computação responsável pelo tratamento e criação de imagens tanto bi, quanto tridimensionais usadas  por exemplo, para fins artísticos, para a pesquisa científica, e, nas indústrias, para projetar, testar e anunciar produtos.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Evolução da Computação Gráfica</a:t>
            </a:r>
            <a:endParaRPr/>
          </a:p>
        </p:txBody>
      </p:sp>
      <p:sp>
        <p:nvSpPr>
          <p:cNvPr id="173" name="Google Shape;173;p21"/>
          <p:cNvSpPr txBox="1"/>
          <p:nvPr>
            <p:ph idx="1" type="body"/>
          </p:nvPr>
        </p:nvSpPr>
        <p:spPr>
          <a:xfrm>
            <a:off x="727650" y="19245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pt-BR" sz="1800"/>
              <a:t>Década de 50</a:t>
            </a:r>
            <a:r>
              <a:rPr lang="pt-BR" sz="1800"/>
              <a:t> </a:t>
            </a:r>
            <a:r>
              <a:rPr b="1" lang="pt-BR" sz="1800"/>
              <a:t>-</a:t>
            </a:r>
            <a:r>
              <a:rPr lang="pt-BR" sz="1800"/>
              <a:t> Criação do Whirlwind I pelo MIT, primeiro computador com interface gráfica interativa.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pt-BR" sz="1800"/>
              <a:t>Década de 60 -</a:t>
            </a:r>
            <a:r>
              <a:rPr lang="pt-BR" sz="1800"/>
              <a:t> Disseminação da tecnologia CAD nas indústrias e nos projetos de engenharia, arquitetura e design.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pt-BR" sz="1800"/>
              <a:t>Década de 70 -</a:t>
            </a:r>
            <a:r>
              <a:rPr lang="pt-BR" sz="1800"/>
              <a:t> Técnicas de Computação Gráfica na</a:t>
            </a:r>
            <a:r>
              <a:rPr b="1" lang="pt-BR" sz="1800"/>
              <a:t> </a:t>
            </a:r>
            <a:r>
              <a:rPr lang="pt-BR" sz="1800"/>
              <a:t>Indústria Cinematográfica.</a:t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Evolução da Computação Gráfica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2"/>
          <p:cNvSpPr txBox="1"/>
          <p:nvPr>
            <p:ph idx="1" type="body"/>
          </p:nvPr>
        </p:nvSpPr>
        <p:spPr>
          <a:xfrm>
            <a:off x="727650" y="1934850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pt-BR" sz="1800"/>
              <a:t>Década de 80</a:t>
            </a:r>
            <a:r>
              <a:rPr lang="pt-BR" sz="1800"/>
              <a:t> </a:t>
            </a:r>
            <a:r>
              <a:rPr b="1" lang="pt-BR" sz="1800"/>
              <a:t>-</a:t>
            </a:r>
            <a:r>
              <a:rPr lang="pt-BR" sz="1800"/>
              <a:t> Barateamento do hardware e difusão animações digitais em terceira dimensão.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pt-BR" sz="1800"/>
              <a:t>Década de 90 -</a:t>
            </a:r>
            <a:r>
              <a:rPr lang="pt-BR" sz="1800"/>
              <a:t> Indústria de software se aprimora, popularização de programas com interface gráfica amigável, crescimento da indústria de jogos eletrônicos. 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Características da Computação Gráfica</a:t>
            </a:r>
            <a:endParaRPr/>
          </a:p>
        </p:txBody>
      </p:sp>
      <p:sp>
        <p:nvSpPr>
          <p:cNvPr id="185" name="Google Shape;185;p23"/>
          <p:cNvSpPr txBox="1"/>
          <p:nvPr>
            <p:ph idx="1" type="body"/>
          </p:nvPr>
        </p:nvSpPr>
        <p:spPr>
          <a:xfrm>
            <a:off x="729450" y="1996575"/>
            <a:ext cx="54840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Estabelece a interação visual entre aplicação-usuário caracterizando uma experiência mais agradável, empírica e intuitiva.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pt-BR" sz="1800"/>
              <a:t>Interface gráfica 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/>
              <a:t>do usuário 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/>
              <a:t>(GUI)</a:t>
            </a:r>
            <a:endParaRPr b="1" sz="1800"/>
          </a:p>
        </p:txBody>
      </p:sp>
      <p:pic>
        <p:nvPicPr>
          <p:cNvPr id="186" name="Google Shape;18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5025" y="2724000"/>
            <a:ext cx="3419500" cy="213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3476" y="2078875"/>
            <a:ext cx="2449150" cy="287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Características da Computação Gráfica</a:t>
            </a:r>
            <a:endParaRPr/>
          </a:p>
        </p:txBody>
      </p:sp>
      <p:sp>
        <p:nvSpPr>
          <p:cNvPr id="193" name="Google Shape;193;p24"/>
          <p:cNvSpPr txBox="1"/>
          <p:nvPr>
            <p:ph idx="1" type="body"/>
          </p:nvPr>
        </p:nvSpPr>
        <p:spPr>
          <a:xfrm>
            <a:off x="729450" y="1996575"/>
            <a:ext cx="744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/>
              <a:t>Cria arte e entretenimento.</a:t>
            </a:r>
            <a:endParaRPr b="1" sz="2000"/>
          </a:p>
        </p:txBody>
      </p:sp>
      <p:pic>
        <p:nvPicPr>
          <p:cNvPr id="194" name="Google Shape;19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6750" y="1853850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Características da Computação Gráfica</a:t>
            </a:r>
            <a:endParaRPr/>
          </a:p>
        </p:txBody>
      </p:sp>
      <p:sp>
        <p:nvSpPr>
          <p:cNvPr id="200" name="Google Shape;200;p25"/>
          <p:cNvSpPr txBox="1"/>
          <p:nvPr>
            <p:ph idx="1" type="body"/>
          </p:nvPr>
        </p:nvSpPr>
        <p:spPr>
          <a:xfrm>
            <a:off x="729450" y="1996575"/>
            <a:ext cx="744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/>
              <a:t>Traduz informações complexas em conhecimento acessível.</a:t>
            </a:r>
            <a:endParaRPr b="1" sz="1800"/>
          </a:p>
        </p:txBody>
      </p:sp>
      <p:pic>
        <p:nvPicPr>
          <p:cNvPr id="201" name="Google Shape;20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0615" y="2630763"/>
            <a:ext cx="1582772" cy="226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0406" y="2630775"/>
            <a:ext cx="2046818" cy="226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77975" y="2974288"/>
            <a:ext cx="2840175" cy="157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